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2"/>
  </p:notesMasterIdLst>
  <p:sldIdLst>
    <p:sldId id="275" r:id="rId2"/>
    <p:sldId id="276" r:id="rId3"/>
    <p:sldId id="277" r:id="rId4"/>
    <p:sldId id="262" r:id="rId5"/>
    <p:sldId id="256" r:id="rId6"/>
    <p:sldId id="259" r:id="rId7"/>
    <p:sldId id="260" r:id="rId8"/>
    <p:sldId id="263" r:id="rId9"/>
    <p:sldId id="264" r:id="rId10"/>
    <p:sldId id="278" r:id="rId11"/>
    <p:sldId id="257" r:id="rId12"/>
    <p:sldId id="279" r:id="rId13"/>
    <p:sldId id="272" r:id="rId14"/>
    <p:sldId id="281" r:id="rId15"/>
    <p:sldId id="280" r:id="rId16"/>
    <p:sldId id="270" r:id="rId17"/>
    <p:sldId id="271" r:id="rId18"/>
    <p:sldId id="284" r:id="rId19"/>
    <p:sldId id="287" r:id="rId20"/>
    <p:sldId id="274" r:id="rId21"/>
    <p:sldId id="292" r:id="rId22"/>
    <p:sldId id="285" r:id="rId23"/>
    <p:sldId id="294" r:id="rId24"/>
    <p:sldId id="296" r:id="rId25"/>
    <p:sldId id="288" r:id="rId26"/>
    <p:sldId id="289" r:id="rId27"/>
    <p:sldId id="297" r:id="rId28"/>
    <p:sldId id="261" r:id="rId29"/>
    <p:sldId id="302" r:id="rId30"/>
    <p:sldId id="303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102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DB03F3-8BCA-4505-BF1D-1CCF9877823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FA32A5B-C941-4DD4-8AA3-02F81F71BB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Вступний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інструктаж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Arial Unicode MS" panose="020B0604020202020204" pitchFamily="34" charset="-128"/>
          </a:endParaRPr>
        </a:p>
      </dgm:t>
    </dgm:pt>
    <dgm:pt modelId="{F450E159-EF5F-46AC-817C-B1C10BC9A8E9}" type="parTrans" cxnId="{4D694BE1-1828-42AE-A2A0-D6C32D8986D0}">
      <dgm:prSet/>
      <dgm:spPr/>
    </dgm:pt>
    <dgm:pt modelId="{BF85CF1C-A6B6-4D3A-BE59-55105764FC3F}" type="sibTrans" cxnId="{4D694BE1-1828-42AE-A2A0-D6C32D8986D0}">
      <dgm:prSet/>
      <dgm:spPr/>
    </dgm:pt>
    <dgm:pt modelId="{78B9D9F5-7B83-424E-B882-B9FA8593ED5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Первинний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інструктаж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Arial Unicode MS" panose="020B0604020202020204" pitchFamily="34" charset="-128"/>
          </a:endParaRPr>
        </a:p>
      </dgm:t>
    </dgm:pt>
    <dgm:pt modelId="{CDD57F7F-5D73-4AA7-B44A-15138A83B752}" type="parTrans" cxnId="{C5A886B4-8848-4AF9-B45C-9B5D375ED1EE}">
      <dgm:prSet/>
      <dgm:spPr/>
    </dgm:pt>
    <dgm:pt modelId="{A02306E4-E982-4562-BCA0-15CA47B10F35}" type="sibTrans" cxnId="{C5A886B4-8848-4AF9-B45C-9B5D375ED1EE}">
      <dgm:prSet/>
      <dgm:spPr/>
    </dgm:pt>
    <dgm:pt modelId="{81FCFB47-AFD9-4DC1-8BFA-77D43BE477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Позаплановий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інструктаж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Arial Unicode MS" panose="020B0604020202020204" pitchFamily="34" charset="-128"/>
          </a:endParaRPr>
        </a:p>
      </dgm:t>
    </dgm:pt>
    <dgm:pt modelId="{BF9C2650-E23A-4F3C-A55D-7685057EB9E9}" type="parTrans" cxnId="{62D14A8A-B95B-4AB2-8D5A-D30E6F085D35}">
      <dgm:prSet/>
      <dgm:spPr/>
    </dgm:pt>
    <dgm:pt modelId="{AE2F9B2C-05FE-4B92-95C4-3FB188BE9F55}" type="sibTrans" cxnId="{62D14A8A-B95B-4AB2-8D5A-D30E6F085D35}">
      <dgm:prSet/>
      <dgm:spPr/>
    </dgm:pt>
    <dgm:pt modelId="{C19A3372-4380-47C4-88F9-FB84BFE284E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Цільовий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інструктаж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Arial Unicode MS" panose="020B0604020202020204" pitchFamily="34" charset="-128"/>
          </a:endParaRPr>
        </a:p>
      </dgm:t>
    </dgm:pt>
    <dgm:pt modelId="{9C4BD613-BD2C-4A6F-ABA4-BDE972EA93EA}" type="parTrans" cxnId="{3AD3505A-ADCF-4ADB-94F0-CA6F85026C3E}">
      <dgm:prSet/>
      <dgm:spPr/>
    </dgm:pt>
    <dgm:pt modelId="{52E4A1CA-7E8E-458B-BABD-B9450902E707}" type="sibTrans" cxnId="{3AD3505A-ADCF-4ADB-94F0-CA6F85026C3E}">
      <dgm:prSet/>
      <dgm:spPr/>
    </dgm:pt>
    <dgm:pt modelId="{4B1E0644-80D8-4561-AE30-D65307DA34B3}" type="pres">
      <dgm:prSet presAssocID="{69DB03F3-8BCA-4505-BF1D-1CCF987782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1FCC67-CF02-4114-92C9-B49FC2B37E5D}" type="pres">
      <dgm:prSet presAssocID="{5FA32A5B-C941-4DD4-8AA3-02F81F71BBE5}" presName="hierRoot1" presStyleCnt="0">
        <dgm:presLayoutVars>
          <dgm:hierBranch/>
        </dgm:presLayoutVars>
      </dgm:prSet>
      <dgm:spPr/>
    </dgm:pt>
    <dgm:pt modelId="{ACA23261-54CA-449F-A04D-69E76D378F6C}" type="pres">
      <dgm:prSet presAssocID="{5FA32A5B-C941-4DD4-8AA3-02F81F71BBE5}" presName="rootComposite1" presStyleCnt="0"/>
      <dgm:spPr/>
    </dgm:pt>
    <dgm:pt modelId="{550FA045-2D1E-444C-A7CC-2E01E39941C1}" type="pres">
      <dgm:prSet presAssocID="{5FA32A5B-C941-4DD4-8AA3-02F81F71BBE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803D9-340D-4DF9-8523-64FB50455D3B}" type="pres">
      <dgm:prSet presAssocID="{5FA32A5B-C941-4DD4-8AA3-02F81F71BBE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FB40F58-A1F1-443A-AC11-D094985FC47D}" type="pres">
      <dgm:prSet presAssocID="{5FA32A5B-C941-4DD4-8AA3-02F81F71BBE5}" presName="hierChild2" presStyleCnt="0"/>
      <dgm:spPr/>
    </dgm:pt>
    <dgm:pt modelId="{2155FD70-8FD2-4DE6-A3F1-66A501194D8D}" type="pres">
      <dgm:prSet presAssocID="{CDD57F7F-5D73-4AA7-B44A-15138A83B752}" presName="Name35" presStyleLbl="parChTrans1D2" presStyleIdx="0" presStyleCnt="3"/>
      <dgm:spPr/>
    </dgm:pt>
    <dgm:pt modelId="{84880DD1-2E0D-422C-94F5-BEAEF5C5AC89}" type="pres">
      <dgm:prSet presAssocID="{78B9D9F5-7B83-424E-B882-B9FA8593ED53}" presName="hierRoot2" presStyleCnt="0">
        <dgm:presLayoutVars>
          <dgm:hierBranch/>
        </dgm:presLayoutVars>
      </dgm:prSet>
      <dgm:spPr/>
    </dgm:pt>
    <dgm:pt modelId="{069B3D27-3BF1-4DCD-BF6B-B8955FC6C721}" type="pres">
      <dgm:prSet presAssocID="{78B9D9F5-7B83-424E-B882-B9FA8593ED53}" presName="rootComposite" presStyleCnt="0"/>
      <dgm:spPr/>
    </dgm:pt>
    <dgm:pt modelId="{C891006E-2529-4ED3-9EAF-1573E47ECA1B}" type="pres">
      <dgm:prSet presAssocID="{78B9D9F5-7B83-424E-B882-B9FA8593ED5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DC2A41-31FB-4946-9FBB-6486759ADABE}" type="pres">
      <dgm:prSet presAssocID="{78B9D9F5-7B83-424E-B882-B9FA8593ED53}" presName="rootConnector" presStyleLbl="node2" presStyleIdx="0" presStyleCnt="3"/>
      <dgm:spPr/>
      <dgm:t>
        <a:bodyPr/>
        <a:lstStyle/>
        <a:p>
          <a:endParaRPr lang="ru-RU"/>
        </a:p>
      </dgm:t>
    </dgm:pt>
    <dgm:pt modelId="{6202EB1F-1E64-4CAF-A333-34C95016B370}" type="pres">
      <dgm:prSet presAssocID="{78B9D9F5-7B83-424E-B882-B9FA8593ED53}" presName="hierChild4" presStyleCnt="0"/>
      <dgm:spPr/>
    </dgm:pt>
    <dgm:pt modelId="{550C4E69-7AC2-4C35-B3C4-30BD92E604F1}" type="pres">
      <dgm:prSet presAssocID="{78B9D9F5-7B83-424E-B882-B9FA8593ED53}" presName="hierChild5" presStyleCnt="0"/>
      <dgm:spPr/>
    </dgm:pt>
    <dgm:pt modelId="{D7AD28FB-01F2-4D63-825F-2DC5E39C138C}" type="pres">
      <dgm:prSet presAssocID="{BF9C2650-E23A-4F3C-A55D-7685057EB9E9}" presName="Name35" presStyleLbl="parChTrans1D2" presStyleIdx="1" presStyleCnt="3"/>
      <dgm:spPr/>
    </dgm:pt>
    <dgm:pt modelId="{A67277E4-7DD6-4A71-9863-A7B396D41D55}" type="pres">
      <dgm:prSet presAssocID="{81FCFB47-AFD9-4DC1-8BFA-77D43BE47773}" presName="hierRoot2" presStyleCnt="0">
        <dgm:presLayoutVars>
          <dgm:hierBranch/>
        </dgm:presLayoutVars>
      </dgm:prSet>
      <dgm:spPr/>
    </dgm:pt>
    <dgm:pt modelId="{2AA0ED59-8D90-4AF0-98EA-DE42F3B5168E}" type="pres">
      <dgm:prSet presAssocID="{81FCFB47-AFD9-4DC1-8BFA-77D43BE47773}" presName="rootComposite" presStyleCnt="0"/>
      <dgm:spPr/>
    </dgm:pt>
    <dgm:pt modelId="{E8E4F85D-04C1-4F27-B21B-F9949CA1E7C2}" type="pres">
      <dgm:prSet presAssocID="{81FCFB47-AFD9-4DC1-8BFA-77D43BE4777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CC42F3-94C0-4B67-89A7-D1E1A224826B}" type="pres">
      <dgm:prSet presAssocID="{81FCFB47-AFD9-4DC1-8BFA-77D43BE47773}" presName="rootConnector" presStyleLbl="node2" presStyleIdx="1" presStyleCnt="3"/>
      <dgm:spPr/>
      <dgm:t>
        <a:bodyPr/>
        <a:lstStyle/>
        <a:p>
          <a:endParaRPr lang="ru-RU"/>
        </a:p>
      </dgm:t>
    </dgm:pt>
    <dgm:pt modelId="{A611E419-DF51-4FF0-BA7E-6BE82F2799B1}" type="pres">
      <dgm:prSet presAssocID="{81FCFB47-AFD9-4DC1-8BFA-77D43BE47773}" presName="hierChild4" presStyleCnt="0"/>
      <dgm:spPr/>
    </dgm:pt>
    <dgm:pt modelId="{20F5E694-DACE-4842-ACFD-B7B7B88EF4CB}" type="pres">
      <dgm:prSet presAssocID="{81FCFB47-AFD9-4DC1-8BFA-77D43BE47773}" presName="hierChild5" presStyleCnt="0"/>
      <dgm:spPr/>
    </dgm:pt>
    <dgm:pt modelId="{73CBFA0D-2DB6-47F0-B04A-A001DB568C7A}" type="pres">
      <dgm:prSet presAssocID="{9C4BD613-BD2C-4A6F-ABA4-BDE972EA93EA}" presName="Name35" presStyleLbl="parChTrans1D2" presStyleIdx="2" presStyleCnt="3"/>
      <dgm:spPr/>
    </dgm:pt>
    <dgm:pt modelId="{4EC11AA1-26CD-4923-9689-A9C033CE58D8}" type="pres">
      <dgm:prSet presAssocID="{C19A3372-4380-47C4-88F9-FB84BFE284EB}" presName="hierRoot2" presStyleCnt="0">
        <dgm:presLayoutVars>
          <dgm:hierBranch/>
        </dgm:presLayoutVars>
      </dgm:prSet>
      <dgm:spPr/>
    </dgm:pt>
    <dgm:pt modelId="{749DFB6C-3AA5-4CDD-B1CA-C14C3FA8997F}" type="pres">
      <dgm:prSet presAssocID="{C19A3372-4380-47C4-88F9-FB84BFE284EB}" presName="rootComposite" presStyleCnt="0"/>
      <dgm:spPr/>
    </dgm:pt>
    <dgm:pt modelId="{C6B19765-F069-4D68-BC06-4A6BEB2B4273}" type="pres">
      <dgm:prSet presAssocID="{C19A3372-4380-47C4-88F9-FB84BFE284E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2EDCE7-AFEE-4C0E-97B7-3F005247C4AE}" type="pres">
      <dgm:prSet presAssocID="{C19A3372-4380-47C4-88F9-FB84BFE284EB}" presName="rootConnector" presStyleLbl="node2" presStyleIdx="2" presStyleCnt="3"/>
      <dgm:spPr/>
      <dgm:t>
        <a:bodyPr/>
        <a:lstStyle/>
        <a:p>
          <a:endParaRPr lang="ru-RU"/>
        </a:p>
      </dgm:t>
    </dgm:pt>
    <dgm:pt modelId="{6822BC1C-8965-4F55-BA86-092924BBCCB6}" type="pres">
      <dgm:prSet presAssocID="{C19A3372-4380-47C4-88F9-FB84BFE284EB}" presName="hierChild4" presStyleCnt="0"/>
      <dgm:spPr/>
    </dgm:pt>
    <dgm:pt modelId="{D40AF8D7-DFBA-44B8-A736-8B261B4293E5}" type="pres">
      <dgm:prSet presAssocID="{C19A3372-4380-47C4-88F9-FB84BFE284EB}" presName="hierChild5" presStyleCnt="0"/>
      <dgm:spPr/>
    </dgm:pt>
    <dgm:pt modelId="{C280C45A-D61B-4D4C-BACA-4186CAA690D8}" type="pres">
      <dgm:prSet presAssocID="{5FA32A5B-C941-4DD4-8AA3-02F81F71BBE5}" presName="hierChild3" presStyleCnt="0"/>
      <dgm:spPr/>
    </dgm:pt>
  </dgm:ptLst>
  <dgm:cxnLst>
    <dgm:cxn modelId="{3AD3505A-ADCF-4ADB-94F0-CA6F85026C3E}" srcId="{5FA32A5B-C941-4DD4-8AA3-02F81F71BBE5}" destId="{C19A3372-4380-47C4-88F9-FB84BFE284EB}" srcOrd="2" destOrd="0" parTransId="{9C4BD613-BD2C-4A6F-ABA4-BDE972EA93EA}" sibTransId="{52E4A1CA-7E8E-458B-BABD-B9450902E707}"/>
    <dgm:cxn modelId="{8E769F3D-9B15-49C2-AE3C-EE0C66C5E255}" type="presOf" srcId="{5FA32A5B-C941-4DD4-8AA3-02F81F71BBE5}" destId="{799803D9-340D-4DF9-8523-64FB50455D3B}" srcOrd="1" destOrd="0" presId="urn:microsoft.com/office/officeart/2005/8/layout/orgChart1"/>
    <dgm:cxn modelId="{1B58B0C7-4F4B-4DFC-9611-B01CC4245168}" type="presOf" srcId="{BF9C2650-E23A-4F3C-A55D-7685057EB9E9}" destId="{D7AD28FB-01F2-4D63-825F-2DC5E39C138C}" srcOrd="0" destOrd="0" presId="urn:microsoft.com/office/officeart/2005/8/layout/orgChart1"/>
    <dgm:cxn modelId="{6226C213-8770-4D0E-AA9D-5186AECA4D35}" type="presOf" srcId="{81FCFB47-AFD9-4DC1-8BFA-77D43BE47773}" destId="{20CC42F3-94C0-4B67-89A7-D1E1A224826B}" srcOrd="1" destOrd="0" presId="urn:microsoft.com/office/officeart/2005/8/layout/orgChart1"/>
    <dgm:cxn modelId="{D317639A-30E0-4294-AB90-93AC7C0D7464}" type="presOf" srcId="{9C4BD613-BD2C-4A6F-ABA4-BDE972EA93EA}" destId="{73CBFA0D-2DB6-47F0-B04A-A001DB568C7A}" srcOrd="0" destOrd="0" presId="urn:microsoft.com/office/officeart/2005/8/layout/orgChart1"/>
    <dgm:cxn modelId="{D5D5858B-DABA-4434-AFAE-6F3ABC8BF5B8}" type="presOf" srcId="{C19A3372-4380-47C4-88F9-FB84BFE284EB}" destId="{272EDCE7-AFEE-4C0E-97B7-3F005247C4AE}" srcOrd="1" destOrd="0" presId="urn:microsoft.com/office/officeart/2005/8/layout/orgChart1"/>
    <dgm:cxn modelId="{F662EAC0-ACE9-4180-A028-912EEC03440A}" type="presOf" srcId="{C19A3372-4380-47C4-88F9-FB84BFE284EB}" destId="{C6B19765-F069-4D68-BC06-4A6BEB2B4273}" srcOrd="0" destOrd="0" presId="urn:microsoft.com/office/officeart/2005/8/layout/orgChart1"/>
    <dgm:cxn modelId="{62D14A8A-B95B-4AB2-8D5A-D30E6F085D35}" srcId="{5FA32A5B-C941-4DD4-8AA3-02F81F71BBE5}" destId="{81FCFB47-AFD9-4DC1-8BFA-77D43BE47773}" srcOrd="1" destOrd="0" parTransId="{BF9C2650-E23A-4F3C-A55D-7685057EB9E9}" sibTransId="{AE2F9B2C-05FE-4B92-95C4-3FB188BE9F55}"/>
    <dgm:cxn modelId="{45BD600F-6287-4158-B6AD-AB9873D230F3}" type="presOf" srcId="{81FCFB47-AFD9-4DC1-8BFA-77D43BE47773}" destId="{E8E4F85D-04C1-4F27-B21B-F9949CA1E7C2}" srcOrd="0" destOrd="0" presId="urn:microsoft.com/office/officeart/2005/8/layout/orgChart1"/>
    <dgm:cxn modelId="{0A58D582-1218-4F1B-9F26-0070F91CE879}" type="presOf" srcId="{78B9D9F5-7B83-424E-B882-B9FA8593ED53}" destId="{44DC2A41-31FB-4946-9FBB-6486759ADABE}" srcOrd="1" destOrd="0" presId="urn:microsoft.com/office/officeart/2005/8/layout/orgChart1"/>
    <dgm:cxn modelId="{C5A886B4-8848-4AF9-B45C-9B5D375ED1EE}" srcId="{5FA32A5B-C941-4DD4-8AA3-02F81F71BBE5}" destId="{78B9D9F5-7B83-424E-B882-B9FA8593ED53}" srcOrd="0" destOrd="0" parTransId="{CDD57F7F-5D73-4AA7-B44A-15138A83B752}" sibTransId="{A02306E4-E982-4562-BCA0-15CA47B10F35}"/>
    <dgm:cxn modelId="{71864926-6A8A-42DD-8EDB-8EB851569C59}" type="presOf" srcId="{78B9D9F5-7B83-424E-B882-B9FA8593ED53}" destId="{C891006E-2529-4ED3-9EAF-1573E47ECA1B}" srcOrd="0" destOrd="0" presId="urn:microsoft.com/office/officeart/2005/8/layout/orgChart1"/>
    <dgm:cxn modelId="{71B8D14E-5530-493C-A112-FFF554E32016}" type="presOf" srcId="{5FA32A5B-C941-4DD4-8AA3-02F81F71BBE5}" destId="{550FA045-2D1E-444C-A7CC-2E01E39941C1}" srcOrd="0" destOrd="0" presId="urn:microsoft.com/office/officeart/2005/8/layout/orgChart1"/>
    <dgm:cxn modelId="{28DBF2AC-7D09-49AE-AF9F-7B30C9F37E5D}" type="presOf" srcId="{69DB03F3-8BCA-4505-BF1D-1CCF98778230}" destId="{4B1E0644-80D8-4561-AE30-D65307DA34B3}" srcOrd="0" destOrd="0" presId="urn:microsoft.com/office/officeart/2005/8/layout/orgChart1"/>
    <dgm:cxn modelId="{4D694BE1-1828-42AE-A2A0-D6C32D8986D0}" srcId="{69DB03F3-8BCA-4505-BF1D-1CCF98778230}" destId="{5FA32A5B-C941-4DD4-8AA3-02F81F71BBE5}" srcOrd="0" destOrd="0" parTransId="{F450E159-EF5F-46AC-817C-B1C10BC9A8E9}" sibTransId="{BF85CF1C-A6B6-4D3A-BE59-55105764FC3F}"/>
    <dgm:cxn modelId="{2C333FBF-C7B9-46C7-9F18-DF4E661AAFEB}" type="presOf" srcId="{CDD57F7F-5D73-4AA7-B44A-15138A83B752}" destId="{2155FD70-8FD2-4DE6-A3F1-66A501194D8D}" srcOrd="0" destOrd="0" presId="urn:microsoft.com/office/officeart/2005/8/layout/orgChart1"/>
    <dgm:cxn modelId="{47E5D9D8-8618-4565-B599-B0965DF5D8C2}" type="presParOf" srcId="{4B1E0644-80D8-4561-AE30-D65307DA34B3}" destId="{691FCC67-CF02-4114-92C9-B49FC2B37E5D}" srcOrd="0" destOrd="0" presId="urn:microsoft.com/office/officeart/2005/8/layout/orgChart1"/>
    <dgm:cxn modelId="{960DC7AB-7FB4-48D2-A785-8E7FE9486974}" type="presParOf" srcId="{691FCC67-CF02-4114-92C9-B49FC2B37E5D}" destId="{ACA23261-54CA-449F-A04D-69E76D378F6C}" srcOrd="0" destOrd="0" presId="urn:microsoft.com/office/officeart/2005/8/layout/orgChart1"/>
    <dgm:cxn modelId="{5EADF8A6-A08A-448A-95EF-B1732C94217F}" type="presParOf" srcId="{ACA23261-54CA-449F-A04D-69E76D378F6C}" destId="{550FA045-2D1E-444C-A7CC-2E01E39941C1}" srcOrd="0" destOrd="0" presId="urn:microsoft.com/office/officeart/2005/8/layout/orgChart1"/>
    <dgm:cxn modelId="{0FA88170-D1C6-4D43-BF28-3D884C65E30F}" type="presParOf" srcId="{ACA23261-54CA-449F-A04D-69E76D378F6C}" destId="{799803D9-340D-4DF9-8523-64FB50455D3B}" srcOrd="1" destOrd="0" presId="urn:microsoft.com/office/officeart/2005/8/layout/orgChart1"/>
    <dgm:cxn modelId="{408B1D75-220E-4609-A6E5-EA0624C26ABA}" type="presParOf" srcId="{691FCC67-CF02-4114-92C9-B49FC2B37E5D}" destId="{0FB40F58-A1F1-443A-AC11-D094985FC47D}" srcOrd="1" destOrd="0" presId="urn:microsoft.com/office/officeart/2005/8/layout/orgChart1"/>
    <dgm:cxn modelId="{90032122-0D1E-4704-9232-BF90C5FB825D}" type="presParOf" srcId="{0FB40F58-A1F1-443A-AC11-D094985FC47D}" destId="{2155FD70-8FD2-4DE6-A3F1-66A501194D8D}" srcOrd="0" destOrd="0" presId="urn:microsoft.com/office/officeart/2005/8/layout/orgChart1"/>
    <dgm:cxn modelId="{3FD4E99F-8E26-4B35-8D28-AB86059406AE}" type="presParOf" srcId="{0FB40F58-A1F1-443A-AC11-D094985FC47D}" destId="{84880DD1-2E0D-422C-94F5-BEAEF5C5AC89}" srcOrd="1" destOrd="0" presId="urn:microsoft.com/office/officeart/2005/8/layout/orgChart1"/>
    <dgm:cxn modelId="{72BEEEA8-584D-4B53-98DA-EFBF787FF590}" type="presParOf" srcId="{84880DD1-2E0D-422C-94F5-BEAEF5C5AC89}" destId="{069B3D27-3BF1-4DCD-BF6B-B8955FC6C721}" srcOrd="0" destOrd="0" presId="urn:microsoft.com/office/officeart/2005/8/layout/orgChart1"/>
    <dgm:cxn modelId="{47C76A46-5467-41FD-8151-B3F38CEC73EF}" type="presParOf" srcId="{069B3D27-3BF1-4DCD-BF6B-B8955FC6C721}" destId="{C891006E-2529-4ED3-9EAF-1573E47ECA1B}" srcOrd="0" destOrd="0" presId="urn:microsoft.com/office/officeart/2005/8/layout/orgChart1"/>
    <dgm:cxn modelId="{27468B52-E19E-4DBE-A067-8D5DA5936F24}" type="presParOf" srcId="{069B3D27-3BF1-4DCD-BF6B-B8955FC6C721}" destId="{44DC2A41-31FB-4946-9FBB-6486759ADABE}" srcOrd="1" destOrd="0" presId="urn:microsoft.com/office/officeart/2005/8/layout/orgChart1"/>
    <dgm:cxn modelId="{40AEA709-4437-47B4-BEF8-0C67894733E2}" type="presParOf" srcId="{84880DD1-2E0D-422C-94F5-BEAEF5C5AC89}" destId="{6202EB1F-1E64-4CAF-A333-34C95016B370}" srcOrd="1" destOrd="0" presId="urn:microsoft.com/office/officeart/2005/8/layout/orgChart1"/>
    <dgm:cxn modelId="{E86B737C-912B-48AE-A477-23A27181BE67}" type="presParOf" srcId="{84880DD1-2E0D-422C-94F5-BEAEF5C5AC89}" destId="{550C4E69-7AC2-4C35-B3C4-30BD92E604F1}" srcOrd="2" destOrd="0" presId="urn:microsoft.com/office/officeart/2005/8/layout/orgChart1"/>
    <dgm:cxn modelId="{8752EA16-8192-4211-9366-49494A153302}" type="presParOf" srcId="{0FB40F58-A1F1-443A-AC11-D094985FC47D}" destId="{D7AD28FB-01F2-4D63-825F-2DC5E39C138C}" srcOrd="2" destOrd="0" presId="urn:microsoft.com/office/officeart/2005/8/layout/orgChart1"/>
    <dgm:cxn modelId="{AD59F8FE-3F2E-449B-B7B8-B9C422FDEF6A}" type="presParOf" srcId="{0FB40F58-A1F1-443A-AC11-D094985FC47D}" destId="{A67277E4-7DD6-4A71-9863-A7B396D41D55}" srcOrd="3" destOrd="0" presId="urn:microsoft.com/office/officeart/2005/8/layout/orgChart1"/>
    <dgm:cxn modelId="{26616D41-4D31-40B4-9064-53D8B43B64EA}" type="presParOf" srcId="{A67277E4-7DD6-4A71-9863-A7B396D41D55}" destId="{2AA0ED59-8D90-4AF0-98EA-DE42F3B5168E}" srcOrd="0" destOrd="0" presId="urn:microsoft.com/office/officeart/2005/8/layout/orgChart1"/>
    <dgm:cxn modelId="{9E305BC5-A708-4250-8C8F-32C6389E4867}" type="presParOf" srcId="{2AA0ED59-8D90-4AF0-98EA-DE42F3B5168E}" destId="{E8E4F85D-04C1-4F27-B21B-F9949CA1E7C2}" srcOrd="0" destOrd="0" presId="urn:microsoft.com/office/officeart/2005/8/layout/orgChart1"/>
    <dgm:cxn modelId="{8A4B4D9F-FAE8-41BF-A449-4DAC663BA9BE}" type="presParOf" srcId="{2AA0ED59-8D90-4AF0-98EA-DE42F3B5168E}" destId="{20CC42F3-94C0-4B67-89A7-D1E1A224826B}" srcOrd="1" destOrd="0" presId="urn:microsoft.com/office/officeart/2005/8/layout/orgChart1"/>
    <dgm:cxn modelId="{FBA070BE-819B-453F-B048-488492595483}" type="presParOf" srcId="{A67277E4-7DD6-4A71-9863-A7B396D41D55}" destId="{A611E419-DF51-4FF0-BA7E-6BE82F2799B1}" srcOrd="1" destOrd="0" presId="urn:microsoft.com/office/officeart/2005/8/layout/orgChart1"/>
    <dgm:cxn modelId="{91FB5565-3D41-49DF-9FB7-3A17E6FF521A}" type="presParOf" srcId="{A67277E4-7DD6-4A71-9863-A7B396D41D55}" destId="{20F5E694-DACE-4842-ACFD-B7B7B88EF4CB}" srcOrd="2" destOrd="0" presId="urn:microsoft.com/office/officeart/2005/8/layout/orgChart1"/>
    <dgm:cxn modelId="{A2F1D992-55EF-4FE2-9F2E-E1AE52EB2584}" type="presParOf" srcId="{0FB40F58-A1F1-443A-AC11-D094985FC47D}" destId="{73CBFA0D-2DB6-47F0-B04A-A001DB568C7A}" srcOrd="4" destOrd="0" presId="urn:microsoft.com/office/officeart/2005/8/layout/orgChart1"/>
    <dgm:cxn modelId="{4170E0D5-D236-4B78-9760-2147FD7AAED1}" type="presParOf" srcId="{0FB40F58-A1F1-443A-AC11-D094985FC47D}" destId="{4EC11AA1-26CD-4923-9689-A9C033CE58D8}" srcOrd="5" destOrd="0" presId="urn:microsoft.com/office/officeart/2005/8/layout/orgChart1"/>
    <dgm:cxn modelId="{DAB312A8-9687-44E3-A920-BE61DBA8BA0E}" type="presParOf" srcId="{4EC11AA1-26CD-4923-9689-A9C033CE58D8}" destId="{749DFB6C-3AA5-4CDD-B1CA-C14C3FA8997F}" srcOrd="0" destOrd="0" presId="urn:microsoft.com/office/officeart/2005/8/layout/orgChart1"/>
    <dgm:cxn modelId="{5F8E4387-18A7-4C8F-8BA7-9E010FA8D59C}" type="presParOf" srcId="{749DFB6C-3AA5-4CDD-B1CA-C14C3FA8997F}" destId="{C6B19765-F069-4D68-BC06-4A6BEB2B4273}" srcOrd="0" destOrd="0" presId="urn:microsoft.com/office/officeart/2005/8/layout/orgChart1"/>
    <dgm:cxn modelId="{B248AC67-813E-46F5-A31B-362BDD90A8D5}" type="presParOf" srcId="{749DFB6C-3AA5-4CDD-B1CA-C14C3FA8997F}" destId="{272EDCE7-AFEE-4C0E-97B7-3F005247C4AE}" srcOrd="1" destOrd="0" presId="urn:microsoft.com/office/officeart/2005/8/layout/orgChart1"/>
    <dgm:cxn modelId="{1B4D76C2-6B25-4D70-BB85-50DFDC3A6EB7}" type="presParOf" srcId="{4EC11AA1-26CD-4923-9689-A9C033CE58D8}" destId="{6822BC1C-8965-4F55-BA86-092924BBCCB6}" srcOrd="1" destOrd="0" presId="urn:microsoft.com/office/officeart/2005/8/layout/orgChart1"/>
    <dgm:cxn modelId="{836EF4DC-E566-45C9-A467-6BFBEA3425B6}" type="presParOf" srcId="{4EC11AA1-26CD-4923-9689-A9C033CE58D8}" destId="{D40AF8D7-DFBA-44B8-A736-8B261B4293E5}" srcOrd="2" destOrd="0" presId="urn:microsoft.com/office/officeart/2005/8/layout/orgChart1"/>
    <dgm:cxn modelId="{AF46EF54-4036-484D-B608-81B462020EBD}" type="presParOf" srcId="{691FCC67-CF02-4114-92C9-B49FC2B37E5D}" destId="{C280C45A-D61B-4D4C-BACA-4186CAA690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BFA0D-2DB6-47F0-B04A-A001DB568C7A}">
      <dsp:nvSpPr>
        <dsp:cNvPr id="0" name=""/>
        <dsp:cNvSpPr/>
      </dsp:nvSpPr>
      <dsp:spPr>
        <a:xfrm>
          <a:off x="5555461" y="2563106"/>
          <a:ext cx="3930529" cy="682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079"/>
              </a:lnTo>
              <a:lnTo>
                <a:pt x="3930529" y="341079"/>
              </a:lnTo>
              <a:lnTo>
                <a:pt x="3930529" y="6821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D28FB-01F2-4D63-825F-2DC5E39C138C}">
      <dsp:nvSpPr>
        <dsp:cNvPr id="0" name=""/>
        <dsp:cNvSpPr/>
      </dsp:nvSpPr>
      <dsp:spPr>
        <a:xfrm>
          <a:off x="5509741" y="2563106"/>
          <a:ext cx="91440" cy="6821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21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5FD70-8FD2-4DE6-A3F1-66A501194D8D}">
      <dsp:nvSpPr>
        <dsp:cNvPr id="0" name=""/>
        <dsp:cNvSpPr/>
      </dsp:nvSpPr>
      <dsp:spPr>
        <a:xfrm>
          <a:off x="1624931" y="2563106"/>
          <a:ext cx="3930529" cy="682158"/>
        </a:xfrm>
        <a:custGeom>
          <a:avLst/>
          <a:gdLst/>
          <a:ahLst/>
          <a:cxnLst/>
          <a:rect l="0" t="0" r="0" b="0"/>
          <a:pathLst>
            <a:path>
              <a:moveTo>
                <a:pt x="3930529" y="0"/>
              </a:moveTo>
              <a:lnTo>
                <a:pt x="3930529" y="341079"/>
              </a:lnTo>
              <a:lnTo>
                <a:pt x="0" y="341079"/>
              </a:lnTo>
              <a:lnTo>
                <a:pt x="0" y="68215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FA045-2D1E-444C-A7CC-2E01E39941C1}">
      <dsp:nvSpPr>
        <dsp:cNvPr id="0" name=""/>
        <dsp:cNvSpPr/>
      </dsp:nvSpPr>
      <dsp:spPr>
        <a:xfrm>
          <a:off x="3931275" y="938921"/>
          <a:ext cx="3248371" cy="1624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3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Вступний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3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інструктаж</a:t>
          </a:r>
          <a:endParaRPr kumimoji="0" lang="ru-RU" sz="3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Arial Unicode MS" panose="020B0604020202020204" pitchFamily="34" charset="-128"/>
          </a:endParaRPr>
        </a:p>
      </dsp:txBody>
      <dsp:txXfrm>
        <a:off x="3931275" y="938921"/>
        <a:ext cx="3248371" cy="1624185"/>
      </dsp:txXfrm>
    </dsp:sp>
    <dsp:sp modelId="{C891006E-2529-4ED3-9EAF-1573E47ECA1B}">
      <dsp:nvSpPr>
        <dsp:cNvPr id="0" name=""/>
        <dsp:cNvSpPr/>
      </dsp:nvSpPr>
      <dsp:spPr>
        <a:xfrm>
          <a:off x="745" y="3245265"/>
          <a:ext cx="3248371" cy="1624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3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Первинний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3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інструктаж</a:t>
          </a:r>
          <a:endParaRPr kumimoji="0" lang="ru-RU" sz="3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Arial Unicode MS" panose="020B0604020202020204" pitchFamily="34" charset="-128"/>
          </a:endParaRPr>
        </a:p>
      </dsp:txBody>
      <dsp:txXfrm>
        <a:off x="745" y="3245265"/>
        <a:ext cx="3248371" cy="1624185"/>
      </dsp:txXfrm>
    </dsp:sp>
    <dsp:sp modelId="{E8E4F85D-04C1-4F27-B21B-F9949CA1E7C2}">
      <dsp:nvSpPr>
        <dsp:cNvPr id="0" name=""/>
        <dsp:cNvSpPr/>
      </dsp:nvSpPr>
      <dsp:spPr>
        <a:xfrm>
          <a:off x="3931275" y="3245265"/>
          <a:ext cx="3248371" cy="1624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3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Позаплановий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3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інструктаж</a:t>
          </a:r>
          <a:endParaRPr kumimoji="0" lang="ru-RU" sz="3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Arial Unicode MS" panose="020B0604020202020204" pitchFamily="34" charset="-128"/>
          </a:endParaRPr>
        </a:p>
      </dsp:txBody>
      <dsp:txXfrm>
        <a:off x="3931275" y="3245265"/>
        <a:ext cx="3248371" cy="1624185"/>
      </dsp:txXfrm>
    </dsp:sp>
    <dsp:sp modelId="{C6B19765-F069-4D68-BC06-4A6BEB2B4273}">
      <dsp:nvSpPr>
        <dsp:cNvPr id="0" name=""/>
        <dsp:cNvSpPr/>
      </dsp:nvSpPr>
      <dsp:spPr>
        <a:xfrm>
          <a:off x="7861805" y="3245265"/>
          <a:ext cx="3248371" cy="1624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3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Цільовий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3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anose="020B0604020202020204" pitchFamily="34" charset="-128"/>
            </a:rPr>
            <a:t>інструктаж</a:t>
          </a:r>
          <a:endParaRPr kumimoji="0" lang="ru-RU" sz="3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Arial Unicode MS" panose="020B0604020202020204" pitchFamily="34" charset="-128"/>
          </a:endParaRPr>
        </a:p>
      </dsp:txBody>
      <dsp:txXfrm>
        <a:off x="7861805" y="3245265"/>
        <a:ext cx="3248371" cy="1624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704BC-7453-4493-885C-9E3EC157184B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821D1-BB60-487D-B633-7D8634759B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3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821D1-BB60-487D-B633-7D8634759B5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7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88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1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596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828801"/>
            <a:ext cx="10972800" cy="43021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ACE5E-714B-4B4D-8312-E8A0F95712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281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007B2-C0FB-4CAC-9570-1C9B7A2418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64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1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39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26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0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4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5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7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70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248E06-24D9-4485-AADD-3172901580A4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858F44-404D-4FD5-817B-6CC8474DA05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69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50" r:id="rId12"/>
    <p:sldLayoutId id="2147483764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9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6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73616" y="114601"/>
            <a:ext cx="4377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Пожежна безпека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8998" y="822487"/>
            <a:ext cx="115924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4.6.3. Загорання в кабінеті (лабораторії) фізики у випадку пожежі </a:t>
            </a:r>
            <a:endParaRPr lang="uk-UA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необ­хідно 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відразу ліквідувати. Для цього необхідно: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повідомити пожежну охорону (</a:t>
            </a:r>
            <a:r>
              <a:rPr lang="uk-UA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тел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101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вжити заходів щодо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евакуації людей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 приміщення;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indent="-457200" algn="just">
              <a:spcAft>
                <a:spcPts val="0"/>
              </a:spcAft>
              <a:buFontTx/>
              <a:buChar char="-"/>
            </a:pP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вимкнути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електромережу</a:t>
            </a:r>
            <a:r>
              <a:rPr lang="uk-UA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algn="just"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Електропроводку під напругою необхідно гасити вогнетривким покри­валом, порошковими або вуглекислотними вогнегасниками, а знеструмлену електропроводку можна гасити піском, водою або будь-якими наявними вогнегасниками.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005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919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33655" indent="179705"/>
            <a:r>
              <a:rPr lang="ru-RU" sz="40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40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</a:t>
            </a:r>
            <a:r>
              <a:rPr lang="ru-RU" sz="40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</a:t>
            </a:r>
            <a:r>
              <a:rPr lang="ru-RU" sz="40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sz="4000" b="1" i="0" spc="-5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175" marR="33655" indent="179705"/>
            <a:endParaRPr lang="ru-RU" b="0" i="0" dirty="0" smtClean="0">
              <a:solidFill>
                <a:srgbClr val="24303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182880">
              <a:spcBef>
                <a:spcPts val="430"/>
              </a:spcBef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4.5.1 </a:t>
            </a:r>
            <a:r>
              <a:rPr lang="ru-RU" sz="2800" b="0" i="0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sz="2800" b="0" i="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безпосередню</a:t>
            </a:r>
            <a:r>
              <a:rPr lang="ru-RU" sz="2800" b="0" i="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800" b="0" i="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0" i="0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безпечний</a:t>
            </a:r>
            <a:r>
              <a:rPr lang="ru-RU" sz="2800" b="0" i="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800" b="0" i="0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2800" b="0" i="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2800" b="0" i="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облад­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нання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приладів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інвентарю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0" i="0" dirty="0" smtClean="0">
              <a:solidFill>
                <a:srgbClr val="24303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182880">
              <a:spcBef>
                <a:spcPts val="455"/>
              </a:spcBef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4.5.2 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переглядає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(один раз на 5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2800" b="0" i="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sz="2800" b="0" i="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0" i="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b="0" i="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b="0" i="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800" b="0" i="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b="0" i="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 у </a:t>
            </a:r>
            <a:r>
              <a:rPr lang="ru-RU" sz="2800" b="0" i="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кабінетах</a:t>
            </a:r>
            <a:r>
              <a:rPr lang="ru-RU" sz="2800" b="0" i="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лабораторіях</a:t>
            </a:r>
            <a:r>
              <a:rPr lang="ru-RU" sz="2800" b="0" i="0" spc="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182880" indent="182880">
              <a:spcBef>
                <a:spcPts val="455"/>
              </a:spcBef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4.5.3 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встановленого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лабораторіях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кабінетах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передбачене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чинними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типовими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переліками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затвердженими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0" i="0" dirty="0" smtClean="0">
              <a:solidFill>
                <a:srgbClr val="24303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182880">
              <a:spcBef>
                <a:spcPts val="385"/>
              </a:spcBef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4.5.4 </a:t>
            </a:r>
            <a:r>
              <a:rPr lang="ru-RU" sz="2800" b="0" i="0" spc="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контролює</a:t>
            </a:r>
            <a:r>
              <a:rPr lang="ru-RU" sz="2800" b="0" i="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800" b="0" i="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здорових</a:t>
            </a:r>
            <a:r>
              <a:rPr lang="ru-RU" sz="2800" b="0" i="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0" i="0" spc="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безпечних</a:t>
            </a:r>
            <a:r>
              <a:rPr lang="ru-RU" sz="2800" b="0" i="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800" b="0" i="0" spc="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b="0" i="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навчально-виробничої</a:t>
            </a:r>
            <a:r>
              <a:rPr lang="ru-RU" sz="2800" b="0" i="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i="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</a:t>
            </a:r>
            <a:r>
              <a:rPr lang="ru-RU" sz="2800" b="0" i="0" spc="-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b="0" i="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82880" indent="182880">
              <a:spcBef>
                <a:spcPts val="385"/>
              </a:spcBef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4.5.5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інструктажі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навчально-вироб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ничого</a:t>
            </a: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182880">
              <a:spcBef>
                <a:spcPts val="385"/>
              </a:spcBef>
            </a:pPr>
            <a:endParaRPr lang="ru-RU" sz="2800" b="0" i="0" dirty="0" smtClean="0">
              <a:solidFill>
                <a:srgbClr val="24303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02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28" y="1017020"/>
            <a:ext cx="12149072" cy="5314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182880">
              <a:spcBef>
                <a:spcPts val="430"/>
              </a:spcBef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4.5.6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spc="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800" spc="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spc="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інструктажів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обов'язковою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реєстрацією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вступний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позаплановий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форма журналу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службою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ЗОШ І-ІІІ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№13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м.Ірпеня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182880">
              <a:spcBef>
                <a:spcPts val="385"/>
              </a:spcBef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4.5.7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розробленні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життєді­яльності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колективного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(угоди);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36830" indent="179705"/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4.5.8 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терміново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повідомляє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службу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життєді­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яльності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про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нещасний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трапився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учасником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spc="-2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sz="2800" spc="-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spc="-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spc="-2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</a:t>
            </a:r>
            <a:r>
              <a:rPr lang="ru-RU" sz="2800" spc="-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spc="-2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потребі</a:t>
            </a:r>
            <a:r>
              <a:rPr lang="ru-RU" sz="2800" spc="-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800" spc="-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потерпілому</a:t>
            </a:r>
            <a:r>
              <a:rPr lang="ru-RU" sz="2800" spc="-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800" spc="-2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долі­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карської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розслідуванні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при­чин,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призвели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нещасного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1375" y="108554"/>
            <a:ext cx="98137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marR="33655" lvl="0" indent="179705"/>
            <a:r>
              <a:rPr lang="ru-RU" sz="3200" b="1" dirty="0" smtClean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</a:t>
            </a:r>
            <a:r>
              <a:rPr lang="ru-RU" sz="4000" b="1" dirty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</a:t>
            </a:r>
            <a:r>
              <a:rPr lang="ru-RU" sz="4000" b="1" dirty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кабінетом</a:t>
            </a:r>
            <a:r>
              <a:rPr lang="ru-RU" sz="4000" b="1" spc="-50" dirty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0194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15910" y="75081"/>
            <a:ext cx="12307910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9230" algn="ctr">
              <a:spcBef>
                <a:spcPts val="600"/>
              </a:spcBef>
            </a:pPr>
            <a:r>
              <a:rPr lang="ru-RU" sz="32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Учитель, </a:t>
            </a:r>
            <a:r>
              <a:rPr lang="ru-RU" sz="40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класний</a:t>
            </a:r>
            <a:r>
              <a:rPr lang="ru-RU" sz="40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4000" b="1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89230" algn="ctr">
              <a:spcBef>
                <a:spcPts val="600"/>
              </a:spcBef>
            </a:pPr>
            <a:endParaRPr lang="ru-RU" sz="1600" b="0" i="0" dirty="0" smtClean="0">
              <a:solidFill>
                <a:srgbClr val="24303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6055" indent="186055">
              <a:spcBef>
                <a:spcPts val="360"/>
              </a:spcBef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4.6.1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800" b="0" i="0" spc="-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15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0" i="0" dirty="0" smtClean="0">
              <a:solidFill>
                <a:srgbClr val="24303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2110">
              <a:spcBef>
                <a:spcPts val="550"/>
              </a:spcBef>
            </a:pPr>
            <a:r>
              <a:rPr lang="ru-RU" sz="2800" b="0" i="0" dirty="0" smtClean="0">
                <a:solidFill>
                  <a:srgbClr val="24303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4.6.2</a:t>
            </a:r>
            <a:r>
              <a:rPr lang="ru-RU" sz="2800" b="0" i="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i="0" spc="-4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800" b="0" i="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4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b="0" i="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4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sz="2800" b="0" i="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4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b="0" i="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4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0" i="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4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регламентується</a:t>
            </a:r>
            <a:r>
              <a:rPr lang="ru-RU" sz="2800" b="0" i="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4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чинними</a:t>
            </a:r>
            <a:r>
              <a:rPr lang="ru-RU" sz="2800" b="0" i="0" spc="-4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i="0" spc="-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законодавчими</a:t>
            </a:r>
            <a:r>
              <a:rPr lang="ru-RU" sz="2800" b="0" i="0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нормативно-</a:t>
            </a:r>
            <a:r>
              <a:rPr lang="ru-RU" sz="2800" b="0" i="0" spc="-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правовими</a:t>
            </a:r>
            <a:r>
              <a:rPr lang="ru-RU" sz="2800" b="0" i="0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актами з </a:t>
            </a:r>
            <a:r>
              <a:rPr lang="ru-RU" sz="2800" b="0" i="0" spc="-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b="0" i="0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b="0" i="0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b="0" i="0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3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800" b="0" i="0" spc="-3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0" i="0" dirty="0" smtClean="0">
              <a:solidFill>
                <a:srgbClr val="24303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spcBef>
                <a:spcPts val="575"/>
              </a:spcBef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4.6.3 </a:t>
            </a:r>
            <a:r>
              <a:rPr lang="ru-RU" sz="2800" b="0" i="0" spc="-2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</a:t>
            </a:r>
            <a:r>
              <a:rPr lang="ru-RU" sz="2800" b="0" i="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2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800" b="0" i="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2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вихованцями</a:t>
            </a:r>
            <a:r>
              <a:rPr lang="ru-RU" sz="2800" b="0" i="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2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учнями</a:t>
            </a:r>
            <a:r>
              <a:rPr lang="ru-RU" sz="2800" b="0" i="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і норм з </a:t>
            </a:r>
            <a:r>
              <a:rPr lang="ru-RU" sz="2800" b="0" i="0" spc="-2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b="0" i="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0" i="0" dirty="0" smtClean="0">
              <a:solidFill>
                <a:srgbClr val="24303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179705">
              <a:spcBef>
                <a:spcPts val="480"/>
              </a:spcBef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4.6.4 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інструктажі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вихованцями</a:t>
            </a:r>
            <a:r>
              <a:rPr lang="ru-RU" sz="2800" b="0" i="0" spc="-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spc="-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учнями</a:t>
            </a:r>
            <a:r>
              <a:rPr lang="ru-RU" sz="2800" b="0" i="0" spc="-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0" i="0" dirty="0" smtClean="0">
              <a:solidFill>
                <a:srgbClr val="24303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47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59368"/>
            <a:ext cx="11822806" cy="5314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lvl="0" indent="176530">
              <a:spcBef>
                <a:spcPts val="410"/>
              </a:spcBef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4.6.4.1</a:t>
            </a: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 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навчально-виробничої</a:t>
            </a: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 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Типового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lvl="0" indent="176530">
              <a:spcBef>
                <a:spcPts val="410"/>
              </a:spcBef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4.6.4.2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позакласних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позашкільних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695" lvl="0" indent="-73025">
              <a:spcBef>
                <a:spcPts val="25"/>
              </a:spcBef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року —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реєстрацією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навчаль­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занять на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сторінці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класного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695" lvl="0" indent="-73025">
              <a:spcBef>
                <a:spcPts val="25"/>
              </a:spcBef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позаплановий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інструктажі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реєстрацією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спеціальному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3695" lvl="0" indent="-73025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інструктажі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початком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теми,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лабораторної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практичної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—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реєстрацією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 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сторінці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в рядку про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уроку,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практичної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лабораторної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86120" y="200230"/>
            <a:ext cx="6983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9230" lvl="0" algn="ctr">
              <a:spcBef>
                <a:spcPts val="600"/>
              </a:spcBef>
            </a:pPr>
            <a:r>
              <a:rPr lang="ru-RU" sz="4000" b="1" dirty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Учитель, </a:t>
            </a:r>
            <a:r>
              <a:rPr lang="ru-RU" sz="4000" b="1" dirty="0" err="1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класний</a:t>
            </a:r>
            <a:r>
              <a:rPr lang="ru-RU" sz="4000" b="1" dirty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4000" b="1" dirty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506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2414"/>
            <a:ext cx="12192000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1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4.6.5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учнями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(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інструкцій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10"/>
              </a:spcBef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4.6.6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профілактичну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травматизму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навчально-виховного</a:t>
            </a: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про­</a:t>
            </a:r>
            <a:r>
              <a:rPr lang="ru-RU" sz="2800" spc="-4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цесу</a:t>
            </a:r>
            <a:r>
              <a:rPr lang="ru-RU" sz="2800" spc="-4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6055" indent="182880">
              <a:spcBef>
                <a:spcPts val="410"/>
              </a:spcBef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4.6.7</a:t>
            </a:r>
            <a:r>
              <a:rPr lang="ru-RU" sz="2800" spc="-5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проводить </a:t>
            </a:r>
            <a:r>
              <a:rPr lang="ru-RU" sz="2800" spc="-5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профілактичну</a:t>
            </a:r>
            <a:r>
              <a:rPr lang="ru-RU" sz="2800" spc="-5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2800" spc="-5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800" spc="-5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spc="-5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побуті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дорожній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участь у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масових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заходах,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об'єктах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spc="-4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6055" indent="182880">
              <a:spcBef>
                <a:spcPts val="455"/>
              </a:spcBef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4.6.8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терміново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повідомляє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службу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життєдіяль­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ності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про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нещасний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випадок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трапився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вихованцем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учнем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8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долікар­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ської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потерпілому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медпрацівника</a:t>
            </a:r>
            <a:r>
              <a:rPr lang="ru-RU" sz="2800" spc="-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33020">
              <a:spcBef>
                <a:spcPts val="455"/>
              </a:spcBef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4.6.9 </a:t>
            </a:r>
            <a:r>
              <a:rPr lang="ru-RU" sz="2800" spc="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800" spc="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розслідуванні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spc="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причин, </a:t>
            </a:r>
            <a:r>
              <a:rPr lang="ru-RU" sz="2800" spc="5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spc="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призвели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нещасного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800" spc="-1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34605" y="0"/>
            <a:ext cx="69833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9230" lvl="0" algn="ctr">
              <a:spcBef>
                <a:spcPts val="600"/>
              </a:spcBef>
            </a:pPr>
            <a:r>
              <a:rPr lang="ru-RU" sz="4000" b="1" dirty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Учитель, </a:t>
            </a:r>
            <a:r>
              <a:rPr lang="ru-RU" sz="4000" b="1" dirty="0" err="1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класний</a:t>
            </a:r>
            <a:r>
              <a:rPr lang="ru-RU" sz="4000" b="1" dirty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4000" b="1" dirty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solidFill>
                <a:srgbClr val="2430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96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3480" y="1200329"/>
            <a:ext cx="740146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Бинт стерильний і нестерильний .                                    по 1 шт.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Серветки стерильні                                                            1 </a:t>
            </a:r>
            <a:r>
              <a:rPr lang="uk-UA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Вата гігроскопічна (у банці з притертою пробкою)       50 г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Спирт етиловий                                                                  30-50 мл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Мазь від </a:t>
            </a:r>
            <a:r>
              <a:rPr lang="uk-UA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опіків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(з анестезином тощо)                              1 </a:t>
            </a:r>
            <a:r>
              <a:rPr lang="uk-UA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Перманганат калію                                                            15-20 г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Розчин йоду спиртовий                                                     1 </a:t>
            </a:r>
            <a:r>
              <a:rPr lang="uk-UA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фл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Розчин борної кислоти 5 %- ний спиртовий                   1 </a:t>
            </a:r>
            <a:r>
              <a:rPr lang="uk-UA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фл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Розчин оцтової кислоти 2 %- ний                                    100-150 мл.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Розчин аміаку 10 %- ний                                                 1 </a:t>
            </a:r>
            <a:r>
              <a:rPr lang="uk-UA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фл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Валідол                           .                                                  1  </a:t>
            </a:r>
            <a:r>
              <a:rPr lang="uk-UA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 Вазелін борний                                                                1 </a:t>
            </a:r>
            <a:r>
              <a:rPr lang="uk-UA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Розчин перекису водню 3 %- ний                                   50 мл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Активоване вугілля в таблетках                                      4 </a:t>
            </a:r>
            <a:r>
              <a:rPr lang="uk-UA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</a:t>
            </a:r>
            <a:r>
              <a:rPr lang="uk-UA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Сульфацил</a:t>
            </a: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натрію ЗО %- ний у тюбиках по 1,5 мл      5 шт.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16. Сода питна                                                                         1 пачка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17. Ложки медичні                                                                  1 шт.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18. Пінцет                                                                                 1 шт.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19.  Клей БФ-6 (або лейкопластир)                                        25 мл. (З пак.)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20. Джгут                                                                                  1 шт.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424" y="0"/>
            <a:ext cx="12024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Aft>
                <a:spcPts val="0"/>
              </a:spcAft>
            </a:pP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ctr">
              <a:spcAft>
                <a:spcPts val="0"/>
              </a:spcAft>
            </a:pP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медикаментів, перев'язувальних засобів і приладдя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ctr">
              <a:spcAft>
                <a:spcPts val="0"/>
              </a:spcAft>
            </a:pP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аптечки кабінету (лабораторії) фізики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8383" y="1822361"/>
            <a:ext cx="4404575" cy="372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55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889" y="316427"/>
            <a:ext cx="103660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Комплектування аптечки й складання інструкції з надання першої ме­дичної допомоги роблять за погодженням з медпунктом навчального закладу.</a:t>
            </a:r>
          </a:p>
          <a:p>
            <a:pPr indent="342900" algn="just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дверцятах аптечки слід написати адресу і телефон найближчої ліку­вальної установи, де можуть надати першу медичну допомогу.</a:t>
            </a:r>
          </a:p>
          <a:p>
            <a:pPr indent="342900" algn="just">
              <a:spcAft>
                <a:spcPts val="0"/>
              </a:spcAft>
            </a:pPr>
            <a:endParaRPr lang="ru-RU" sz="2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Відповідальність за наявність медикаментів, перев'язувальних засобів, а також за належний стан аптечки покладається на лаборанта кабінету.</a:t>
            </a:r>
          </a:p>
          <a:p>
            <a:pPr indent="342900" algn="just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станом аптечки здійснює персонал медпункту.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424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04" name="Rectangle 28"/>
          <p:cNvSpPr>
            <a:spLocks noGrp="1" noChangeArrowheads="1"/>
          </p:cNvSpPr>
          <p:nvPr>
            <p:ph type="title"/>
          </p:nvPr>
        </p:nvSpPr>
        <p:spPr>
          <a:xfrm>
            <a:off x="1981200" y="211428"/>
            <a:ext cx="8229600" cy="838200"/>
          </a:xfrm>
        </p:spPr>
        <p:txBody>
          <a:bodyPr/>
          <a:lstStyle/>
          <a:p>
            <a:pPr algn="ctr" eaLnBrk="1" hangingPunct="1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інструктажів для учнів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Organization Chart 20"/>
          <p:cNvGrpSpPr>
            <a:grpSpLocks noChangeAspect="1"/>
          </p:cNvGrpSpPr>
          <p:nvPr/>
        </p:nvGrpSpPr>
        <p:grpSpPr bwMode="auto">
          <a:xfrm>
            <a:off x="490708" y="1049628"/>
            <a:ext cx="11110923" cy="5808372"/>
            <a:chOff x="1152" y="1296"/>
            <a:chExt cx="2880" cy="728"/>
          </a:xfrm>
        </p:grpSpPr>
        <p:graphicFrame>
          <p:nvGraphicFramePr>
            <p:cNvPr id="4" name="Схема 3"/>
            <p:cNvGraphicFramePr/>
            <p:nvPr/>
          </p:nvGraphicFramePr>
          <p:xfrm>
            <a:off x="1152" y="1296"/>
            <a:ext cx="2880" cy="7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Picture 30" descr="3D_bookworm[1]"/>
            <p:cNvSpPr>
              <a:spLocks noChangeAspect="1" noChangeArrowheads="1"/>
            </p:cNvSpPr>
            <p:nvPr/>
          </p:nvSpPr>
          <p:spPr bwMode="auto">
            <a:xfrm>
              <a:off x="1179" y="1296"/>
              <a:ext cx="826" cy="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94312257"/>
      </p:ext>
    </p:extLst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4" grpId="0"/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7958138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Вступний інструктаж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335" y="1778358"/>
            <a:ext cx="11771290" cy="4648200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defRPr/>
            </a:pPr>
            <a:r>
              <a:rPr lang="uk-U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Проводиться перед початком навчальних занять один раз на рік. Програма вступного інструктажу розробляється в закладі освіти на основі орієнтовного переліку питань вступного інструктажу з безпеки життєдіяльності. Програма та порядок проведення вступного інструктажу з безпеки життєдіяльності затверджується наказом керівника закладу освіти.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8.2)</a:t>
            </a:r>
          </a:p>
          <a:p>
            <a:pPr marL="228600" lvl="0" indent="27051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Учні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які інструктуються, розписуються в журналі, починаючи з 9 класу.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  <a:tabLst>
                <a:tab pos="457200" algn="l"/>
              </a:tabLst>
            </a:pP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Запис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вступний інструктаж робиться на окремій сторінці журналу обліку навчальних занять.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36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80302"/>
      </p:ext>
    </p:extLst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5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3791" y="0"/>
            <a:ext cx="10753859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uk-UA" dirty="0">
                <a:latin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</a:rPr>
              <a:t>Накази які регламентують порядок проведення інструктажів із питань охорони праці, </a:t>
            </a:r>
            <a:endParaRPr lang="uk-UA" sz="2800" b="1" dirty="0" smtClean="0">
              <a:latin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uk-UA" sz="2800" b="1" dirty="0" smtClean="0">
                <a:latin typeface="Times New Roman" panose="02020603050405020304" pitchFamily="18" charset="0"/>
              </a:rPr>
              <a:t>ведення </a:t>
            </a:r>
            <a:r>
              <a:rPr lang="uk-UA" sz="2800" b="1" dirty="0">
                <a:latin typeface="Times New Roman" panose="02020603050405020304" pitchFamily="18" charset="0"/>
              </a:rPr>
              <a:t>відповідних журналів їхньої реєстрації</a:t>
            </a:r>
            <a:r>
              <a:rPr lang="uk-UA" sz="2800" b="1" dirty="0" smtClean="0">
                <a:latin typeface="Times New Roman" panose="02020603050405020304" pitchFamily="18" charset="0"/>
              </a:rPr>
              <a:t>.</a:t>
            </a:r>
          </a:p>
          <a:p>
            <a:pPr marL="609600" indent="-609600" algn="ctr">
              <a:lnSpc>
                <a:spcPct val="90000"/>
              </a:lnSpc>
            </a:pPr>
            <a:endParaRPr lang="uk-UA" sz="2800" b="1" dirty="0" smtClean="0">
              <a:latin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</a:pPr>
            <a:endParaRPr lang="uk-UA" sz="2800" b="1" dirty="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uk-UA" sz="2800" dirty="0">
                <a:latin typeface="Times New Roman" panose="02020603050405020304" pitchFamily="18" charset="0"/>
              </a:rPr>
              <a:t>Наказ МОН України від 01.08.2001р. № 563 (зареєстровано</a:t>
            </a:r>
            <a:r>
              <a:rPr lang="ru-RU" sz="2800" dirty="0">
                <a:latin typeface="Times New Roman" panose="02020603050405020304" pitchFamily="18" charset="0"/>
              </a:rPr>
              <a:t> в </a:t>
            </a:r>
            <a:r>
              <a:rPr lang="uk-UA" sz="2800" dirty="0">
                <a:latin typeface="Times New Roman" panose="02020603050405020304" pitchFamily="18" charset="0"/>
              </a:rPr>
              <a:t>Міністерстві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</a:rPr>
              <a:t>юстиції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</a:rPr>
              <a:t>України 20.10.</a:t>
            </a:r>
            <a:r>
              <a:rPr lang="ru-RU" sz="2800" dirty="0">
                <a:latin typeface="Times New Roman" panose="02020603050405020304" pitchFamily="18" charset="0"/>
              </a:rPr>
              <a:t>2001 р. за N 969/6160)</a:t>
            </a:r>
            <a:r>
              <a:rPr lang="uk-UA" sz="2800" dirty="0">
                <a:latin typeface="Times New Roman" panose="02020603050405020304" pitchFamily="18" charset="0"/>
              </a:rPr>
              <a:t> “Про затвердження Положення про організацію роботи з охорони праці учасників навчально – виховного процесу в установах і закладах освіти”. 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uk-UA" sz="2800" dirty="0">
                <a:latin typeface="Times New Roman" panose="02020603050405020304" pitchFamily="18" charset="0"/>
              </a:rPr>
              <a:t>На виконання Законів України "Про освіту" (1060-12), "Про охорону праці" (2694-12) та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</a:rPr>
              <a:t>Розпорядження </a:t>
            </a:r>
            <a:r>
              <a:rPr lang="uk-UA" sz="2800" dirty="0">
                <a:latin typeface="Times New Roman" panose="02020603050405020304" pitchFamily="18" charset="0"/>
              </a:rPr>
              <a:t>Міністерства освіти і науки України від 24.06.1999 р. № 62.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7937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546" y="1062315"/>
            <a:ext cx="1203745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uk-UA" sz="32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відомості про заклад освіти, його структуру (кабінети, лабораторії, майстерні, спортзали тощо).</a:t>
            </a:r>
            <a:b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Види та джерела небезпеки в навчальних приміщеннях, на спортивних майданчиках, на навчально-дослідних ділянках тощо.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правила поведінки під час навчально-виховного процесу. Обставини та причини найбільш характерних нещасних випадків, що сталися в навчальних закладах.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Вимоги пожежної безпеки в навчальному закладі. Знайомство з Правилами пожежної безпеки для закладів, установ, організацій і підприємств системи освіти  України.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Радіаційна безпека, дії у разі надзвичайних ситуацій природного і техногенного характеру.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Безпека дорожнього руху. Поведінка на вулиці, знайомство з правилами дорожнього руху.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Побутовий травматизм, попередження та дії у разі не­щасних випадків у побуті.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Перша (долікарська) медична допомога у разі нещас­них випадків, надзвичайних подій тощо.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7882" y="168381"/>
            <a:ext cx="11276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3200" b="1" i="1" dirty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ОРІЄНТОВНИЙ ПЕРЕЛІК</a:t>
            </a:r>
            <a:endParaRPr lang="ru-RU" sz="3200" dirty="0">
              <a:solidFill>
                <a:srgbClr val="63A537">
                  <a:lumMod val="7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uk-UA" sz="3200" b="1" i="1" dirty="0">
                <a:solidFill>
                  <a:srgbClr val="63A537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питань вступного інструктажу з безпеки життєдіяльності для вихованців, учнів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380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8287" y="291921"/>
            <a:ext cx="11513713" cy="1219200"/>
          </a:xfrm>
        </p:spPr>
        <p:txBody>
          <a:bodyPr>
            <a:noAutofit/>
          </a:bodyPr>
          <a:lstStyle/>
          <a:p>
            <a:pPr eaLnBrk="1" hangingPunct="1"/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 про </a:t>
            </a:r>
            <a:r>
              <a:rPr lang="uk-UA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вступний інструктаж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робиться на окремій сторінці журналу обліку знань за формою: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(класним керівником (п. 8.3)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9558" name="Group 1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8027439"/>
              </p:ext>
            </p:extLst>
          </p:nvPr>
        </p:nvGraphicFramePr>
        <p:xfrm>
          <a:off x="953038" y="1867437"/>
          <a:ext cx="10496280" cy="4404574"/>
        </p:xfrm>
        <a:graphic>
          <a:graphicData uri="http://schemas.openxmlformats.org/drawingml/2006/table">
            <a:tbl>
              <a:tblPr/>
              <a:tblGrid>
                <a:gridCol w="755532"/>
                <a:gridCol w="2079160"/>
                <a:gridCol w="1700428"/>
                <a:gridCol w="2455959"/>
                <a:gridCol w="1607677"/>
                <a:gridCol w="1897524"/>
              </a:tblGrid>
              <a:tr h="60106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 п/п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Прізвище, ім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‘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я та по батькові особи,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яку інструктують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Дата проведення інструктажу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Прізвище, ім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‘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я та по батькові особи,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яка проводила інструктаж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Підпис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3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Особи, яка проводила інструктаж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Особи, яку інструктували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Іванова Ала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Осіпов Ян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03.09.07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03.09.07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Петрова О.І.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Петрова О.І.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ladimir Script" pitchFamily="66" charset="0"/>
                        </a:rPr>
                        <a:t>Петрова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ladimir Script" pitchFamily="66" charset="0"/>
                        </a:rPr>
                        <a:t>Петрова</a:t>
                      </a:r>
                      <a:endParaRPr kumimoji="0" lang="ru-RU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ladimir Script" pitchFamily="66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Розписуються у журналі, починаючи із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класу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738653"/>
      </p:ext>
    </p:extLst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8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36384" y="772578"/>
            <a:ext cx="97106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Первинний </a:t>
            </a:r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інструктаж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70457" y="1656576"/>
            <a:ext cx="1213189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tabLst>
                <a:tab pos="457200" algn="l"/>
              </a:tabLst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Первинний інструктаж з безпеки життєдіяльності проводиться на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початку занять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кожному кабінеті, наприкінці навчального року перед початком канікул. Первинний інструктаж проводять учителі, класні керівники. </a:t>
            </a:r>
          </a:p>
          <a:p>
            <a:pPr lvl="1" algn="just">
              <a:tabLst>
                <a:tab pos="457200" algn="l"/>
              </a:tabLst>
            </a:pP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Первинний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інструктаж також проводиться перед виконанням кожного завдання, пов’язаного з використанням  різних матеріалів, інструментів, приладів, на початку року, заняття, лабораторної, практичної роботи.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tabLst>
                <a:tab pos="457200" algn="l"/>
              </a:tabLst>
            </a:pP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Запис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 проведення первинного інструктажу робиться в окремому журналі реєстрації інструктажів з безпеки життєдіяльності, який зберігається в кожному кабінеті, лабораторії, майстерні, спортзалі та іншому робочому місці.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270510" algn="just"/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19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7729" y="304800"/>
            <a:ext cx="11590985" cy="1981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uk-UA" dirty="0" smtClean="0"/>
              <a:t>   		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реєстрації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первинного, позапланового, цільового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інструктажів вихованців, учнів, студентів, курсантів, слухачів з безпеки життєдіяльності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1620" name="Group 13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6886692"/>
              </p:ext>
            </p:extLst>
          </p:nvPr>
        </p:nvGraphicFramePr>
        <p:xfrm>
          <a:off x="1524000" y="1995823"/>
          <a:ext cx="8839200" cy="3295650"/>
        </p:xfrm>
        <a:graphic>
          <a:graphicData uri="http://schemas.openxmlformats.org/drawingml/2006/table">
            <a:tbl>
              <a:tblPr/>
              <a:tblGrid>
                <a:gridCol w="533400"/>
                <a:gridCol w="1447800"/>
                <a:gridCol w="1192213"/>
                <a:gridCol w="755650"/>
                <a:gridCol w="1131887"/>
                <a:gridCol w="1317625"/>
                <a:gridCol w="1241425"/>
                <a:gridCol w="1219200"/>
              </a:tblGrid>
              <a:tr h="1603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№ п/</a:t>
                      </a: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п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Прізвище, </a:t>
                      </a:r>
                      <a:r>
                        <a:rPr kumimoji="0" lang="uk-UA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ім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‘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я та по батькові особи,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яку інструктують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Дата проведення інструктажу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Клас, група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Назва інструктажу, назва інструкції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Прізвище, ім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‘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я та по батькові особи, </a:t>
                      </a: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яка проводила інструктаж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Підпис особи, яка проводила інструктаж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Підпис особи, яку інструктували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9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Іванова Ала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Сідоров Петро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Якимець Ольга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03.09.07.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03.09.07.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03.09.07.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8-А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8-А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8-А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Інстр.№5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Інстр.№5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Інстр.№5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Петрова О.А.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Петрова О.А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Петрова О.А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Juice ITC" pitchFamily="82" charset="0"/>
                        </a:rPr>
                        <a:t>Петрова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Juice ITC" pitchFamily="82" charset="0"/>
                        </a:rPr>
                        <a:t>Петрова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Juice ITC" pitchFamily="8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Juice ITC" pitchFamily="82" charset="0"/>
                        </a:rPr>
                        <a:t>Петрова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Juice ITC" pitchFamily="82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Розписуються у журналі починаючі із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9 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класу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81" name="Text Box 123"/>
          <p:cNvSpPr txBox="1">
            <a:spLocks noChangeArrowheads="1"/>
          </p:cNvSpPr>
          <p:nvPr/>
        </p:nvSpPr>
        <p:spPr bwMode="auto">
          <a:xfrm>
            <a:off x="2422525" y="4078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sz="180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385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00"/>
    </mc:Choice>
    <mc:Fallback xmlns="">
      <p:transition spd="slow" advTm="4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24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1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4852" y="457200"/>
            <a:ext cx="11732652" cy="3200400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Первинний інструктаж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який проводиться перед початком кожного практичного заняття (практичної, лабораторної роботи тощо), реєструється в журналі обліку навчальних занять, виробничого навчання на сторінці предмета в розділі про запис змісту уроку, заняття (п. 8.5); за формою: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3576" name="Group 4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8687271"/>
              </p:ext>
            </p:extLst>
          </p:nvPr>
        </p:nvGraphicFramePr>
        <p:xfrm>
          <a:off x="1636691" y="2819400"/>
          <a:ext cx="8610600" cy="2362200"/>
        </p:xfrm>
        <a:graphic>
          <a:graphicData uri="http://schemas.openxmlformats.org/drawingml/2006/table">
            <a:tbl>
              <a:tblPr/>
              <a:tblGrid>
                <a:gridCol w="914400"/>
                <a:gridCol w="5943600"/>
                <a:gridCol w="1752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Дата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Домашнє завдання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10/10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Лабораторна робота № 3 “Визначення прискорення тіл”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Інструктаж з БЖД</a:t>
                      </a:r>
                      <a:endParaRPr kumimoji="0" lang="ru-RU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п. 56, 57; вправа 9(4,5), </a:t>
                      </a:r>
                      <a:r>
                        <a:rPr kumimoji="0" lang="uk-U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дод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</a:rPr>
                        <a:t>. №123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61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00"/>
    </mc:Choice>
    <mc:Fallback xmlns="">
      <p:transition spd="slow" advTm="4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68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9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9662" y="990531"/>
            <a:ext cx="6438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Позаплановий інструктаж 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1820" y="1859340"/>
            <a:ext cx="116038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tabLst>
                <a:tab pos="457200" algn="l"/>
              </a:tabLst>
            </a:pP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Позаплановий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інструктаж з учнями проводиться у разі порушення ними вимог нормативно-правових актів з охорони  праці, що може призвести чи призвело до травм, аварій, пожеж, при зміні умов виконання  навчальних завдань (лабораторних робіт, виробничої практики, професійної підготовки), у разі нещасних випадків за межами школи.</a:t>
            </a:r>
          </a:p>
          <a:p>
            <a:pPr lvl="1" algn="just">
              <a:tabLst>
                <a:tab pos="457200" algn="l"/>
              </a:tabLst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270510" algn="just"/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Реєстрація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позапланового інструктажу проводиться в журналі інструктажів, що зберігаються в кожному кабінеті, лабораторії,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кабінеті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6563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4885" y="926137"/>
            <a:ext cx="52929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Цільовий інструктаж 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6669" y="2274838"/>
            <a:ext cx="1110158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0510" algn="just"/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Цільовий інструктаж проводиться з учнями у разі організації </a:t>
            </a:r>
            <a:r>
              <a:rPr lang="uk-UA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позанавчальних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заходів (олімпіади, турніри з предметів, екскурсії, походи, спортивні змагання), під час проведення громадських , </a:t>
            </a:r>
            <a:r>
              <a:rPr lang="uk-UA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позанавчальних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робіт (прибирання території, приміщень, науково-дослідна робота на навчально-дослідній ділянці). Реєстрація проведення цільового інструктажу здійснюється у журналі реєстрації інструктажів.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43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321" y="2002665"/>
            <a:ext cx="8229600" cy="6019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uk-U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  - пожежна служба</a:t>
            </a:r>
          </a:p>
          <a:p>
            <a:pPr eaLnBrk="1" hangingPunct="1">
              <a:lnSpc>
                <a:spcPct val="90000"/>
              </a:lnSpc>
            </a:pPr>
            <a:r>
              <a:rPr lang="uk-U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  - міліція</a:t>
            </a:r>
          </a:p>
          <a:p>
            <a:pPr eaLnBrk="1" hangingPunct="1">
              <a:lnSpc>
                <a:spcPct val="90000"/>
              </a:lnSpc>
            </a:pPr>
            <a:r>
              <a:rPr lang="uk-U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  - швидка допомога</a:t>
            </a:r>
          </a:p>
          <a:p>
            <a:pPr eaLnBrk="1" hangingPunct="1">
              <a:lnSpc>
                <a:spcPct val="90000"/>
              </a:lnSpc>
            </a:pPr>
            <a:r>
              <a:rPr lang="uk-UA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  - служба порятунку.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1645" y="271227"/>
            <a:ext cx="11062952" cy="1490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</a:pPr>
            <a:r>
              <a:rPr lang="uk-UA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разі виникнення непередбаченої ситуації</a:t>
            </a:r>
          </a:p>
          <a:p>
            <a:pPr marL="91440" lvl="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</a:pPr>
            <a:r>
              <a:rPr lang="uk-UA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ЗАТЕЛЕФОНУВАТИ:</a:t>
            </a:r>
            <a:r>
              <a:rPr lang="uk-UA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840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0608" y="1001971"/>
            <a:ext cx="8847785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Акт-дозвіл на проведення занять у кабінеті фізики *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Інструкція щодо техніки безпеки в кабінеті фізики *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проведення інструктажів школярів *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Інструкція щодо охорони праці для кабінетів фізики *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Журнал реєстрації інструктажів *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Техніка безпеки для учнів у кабінеті фізики**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Техніка електробезпеки в кабінеті фізики **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Техніка безпеки при роботі з електронагрівальними приладами в кабінеті фізики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Техніка безпеки при роботі зі скляним посудом у кабінеті фізики**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Техніка безпеки під час екскурсій на </a:t>
            </a:r>
            <a:r>
              <a:rPr lang="uk-UA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уроках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фізики **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______________________________________________________________</a:t>
            </a:r>
            <a:endParaRPr lang="uk-UA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0457" y="156573"/>
            <a:ext cx="86417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 </a:t>
            </a:r>
            <a:r>
              <a:rPr lang="uk-UA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ОХОРОНИ ПРАЦІ </a:t>
            </a:r>
            <a:endParaRPr lang="uk-UA" sz="32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КАБІНЕТІ ФІЗИКИ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4454" y="1439853"/>
            <a:ext cx="2665927" cy="429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11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7200" b="1" kern="0" spc="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Кабінет </a:t>
            </a:r>
            <a:r>
              <a:rPr lang="uk-UA" sz="7200" b="1" kern="0" spc="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AutoNum type="arabicPeriod"/>
            </a:pPr>
            <a:r>
              <a:rPr lang="uk-UA" sz="3600" b="1" i="1" kern="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дозвіл (щорічно новий).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AutoNum type="arabicPeriod"/>
            </a:pPr>
            <a:r>
              <a:rPr lang="uk-UA" sz="3600" b="1" i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з ОП.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AutoNum type="arabicPeriod"/>
            </a:pPr>
            <a:r>
              <a:rPr lang="uk-UA" sz="36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Аптечка (згідно переліку).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AutoNum type="arabicPeriod"/>
            </a:pPr>
            <a:r>
              <a:rPr lang="uk-UA" sz="3600" b="1" i="1" kern="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 затверджені директором навчального закладу.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04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913" y="409648"/>
            <a:ext cx="10998558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uk-UA" sz="2800" dirty="0" smtClean="0">
                <a:latin typeface="Times New Roman" panose="02020603050405020304" pitchFamily="18" charset="0"/>
              </a:rPr>
              <a:t>      Наказ </a:t>
            </a:r>
            <a:r>
              <a:rPr lang="uk-UA" sz="2800" dirty="0">
                <a:latin typeface="Times New Roman" panose="02020603050405020304" pitchFamily="18" charset="0"/>
              </a:rPr>
              <a:t>МОН України від 18.04.2006 р. № 304 (зареєстровано в Міністерстві юстиції України 7 липня</a:t>
            </a:r>
            <a:r>
              <a:rPr lang="ru-RU" sz="2800" dirty="0">
                <a:latin typeface="Times New Roman" panose="02020603050405020304" pitchFamily="18" charset="0"/>
              </a:rPr>
              <a:t> 2006 р. за N 806/12680)</a:t>
            </a:r>
            <a:r>
              <a:rPr lang="uk-UA" sz="2800" dirty="0">
                <a:latin typeface="Times New Roman" panose="02020603050405020304" pitchFamily="18" charset="0"/>
              </a:rPr>
              <a:t> “Про затвердження Положення про порядок проведення навчання і перевірки знань з питань охорони праці в закладах, установах, організаціях, підприємствах, підпорядкованих Міністерству освіти і науки ”.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uk-UA" sz="2800" dirty="0">
                <a:latin typeface="Times New Roman" panose="02020603050405020304" pitchFamily="18" charset="0"/>
              </a:rPr>
              <a:t>На виконання Законів України "Про освіту" (1060-12), "Про охорону праці" (2694-12) 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uk-UA" sz="2800" dirty="0">
                <a:latin typeface="Times New Roman" panose="02020603050405020304" pitchFamily="18" charset="0"/>
              </a:rPr>
              <a:t>Положення розроблене з урахуванням  Типового положення про порядок проведення навчання і перевірки знань з питань охорони праці, затвердженого наказом  Держнаглядохоронпраці  України  від 26.01.2005 N 15 (z0231-05),  зареєстрованого в Міністерстві юстиції  України 15.02.2005 за N 231/10511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1607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7200" b="1" kern="0" spc="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Кабінет </a:t>
            </a:r>
            <a:r>
              <a:rPr lang="uk-UA" sz="7200" b="1" kern="0" spc="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1673" y="1845734"/>
            <a:ext cx="10509161" cy="4023360"/>
          </a:xfrm>
        </p:spPr>
        <p:txBody>
          <a:bodyPr/>
          <a:lstStyle/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uk-UA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Вогнегасник</a:t>
            </a:r>
            <a:r>
              <a:rPr lang="uk-UA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Пісок (відро). Кошма.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uk-UA" sz="3600" b="1" i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кабінет</a:t>
            </a:r>
            <a:r>
              <a:rPr lang="uk-UA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(затверджений </a:t>
            </a:r>
            <a:r>
              <a:rPr lang="uk-UA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директором</a:t>
            </a:r>
            <a:r>
              <a:rPr lang="uk-UA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uk-UA" sz="36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Перспективний план роботи</a:t>
            </a:r>
            <a:r>
              <a:rPr lang="uk-UA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 5 років). 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uk-UA" sz="3600" b="1" i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кабінету</a:t>
            </a:r>
            <a:r>
              <a:rPr lang="uk-UA" sz="3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(обладнання, ТСО, таблиці тощо). 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uk-UA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 документи.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81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0498" y="307539"/>
            <a:ext cx="10895163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 БЕЗПЕКИ ПІД ЧАС ПРОВЕДЕННЯ НАВЧАЛЬНО-ВИХОВНОГО ПРОЦЕСУ В КАБІНЕТАХ (ЛАБОРАТОРІЯХ) ФІЗИКИ ЗАГАЛЬНООСВІТНІХ НАВЧАЛЬНИХ ЗАКЛАДІВ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ДЕРЖАВНИЙ НОРМАТИВНИЙ АКТ УКРАЇНИ </a:t>
            </a:r>
          </a:p>
          <a:p>
            <a:pPr algn="ctr">
              <a:spcAft>
                <a:spcPts val="0"/>
              </a:spcAft>
            </a:pPr>
            <a:r>
              <a:rPr lang="uk-UA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 ОХОРОНУ ПРАЦІ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ЗАТВЕРДЖЕНО: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наказом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Держнагляд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охорони праці України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 16.11.98 №220* ДНАОП 9.2.30-1.04-98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8961" y="3760022"/>
            <a:ext cx="114782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Нормативний акт встановлює вимоги, що є обов'язковими для вико­нання керівниками навчальних закладів, </a:t>
            </a:r>
            <a:r>
              <a:rPr lang="uk-UA" sz="28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завідувачами кабінетів </a:t>
            </a:r>
            <a:r>
              <a:rPr lang="uk-UA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(лаборато­рій), учителями фізики, які </a:t>
            </a:r>
            <a:r>
              <a:rPr lang="uk-UA" sz="28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несуть особисту відповідальність </a:t>
            </a:r>
            <a:r>
              <a:rPr lang="uk-UA" sz="28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порушення норм гігієни і цих Правил, незалежно від того, призвели чи не призвели ці порушення до нещасного випадку.</a:t>
            </a:r>
            <a:endParaRPr lang="ru-RU" sz="28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2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2220" y="151196"/>
            <a:ext cx="10894676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" indent="270510" algn="just">
              <a:spcBef>
                <a:spcPts val="1525"/>
              </a:spcBef>
              <a:spcAft>
                <a:spcPts val="0"/>
              </a:spcAft>
              <a:tabLst>
                <a:tab pos="5850890" algn="l"/>
              </a:tabLst>
            </a:pP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аказ Міністерства освіти і науки </a:t>
            </a:r>
          </a:p>
          <a:p>
            <a:pPr marR="1270" indent="270510" algn="just">
              <a:spcBef>
                <a:spcPts val="1525"/>
              </a:spcBef>
              <a:spcAft>
                <a:spcPts val="0"/>
              </a:spcAft>
              <a:tabLst>
                <a:tab pos="5850890" algn="l"/>
              </a:tabLst>
            </a:pPr>
            <a:r>
              <a:rPr lang="uk-UA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"Положення про організацію роботи з охорони праці учасників навчально-виховного процесу в уста­новах і навчальних закладах", </a:t>
            </a:r>
          </a:p>
          <a:p>
            <a:pPr marR="1270" indent="270510" algn="just">
              <a:spcBef>
                <a:spcPts val="1525"/>
              </a:spcBef>
              <a:spcAft>
                <a:spcPts val="0"/>
              </a:spcAft>
              <a:tabLst>
                <a:tab pos="5850890" algn="l"/>
              </a:tabLst>
            </a:pPr>
            <a:r>
              <a:rPr lang="uk-UA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затвердженого наказом Міністерства освіти і науки №563 від 01.08.2001р. і зареєстрованого в Міністерстві юстиції України 20.11.2001 р. за № 969/6160 із змінами, внесеними згідно з наказом Міністерства освіти і науки України від 20.11.2006 №782.</a:t>
            </a:r>
            <a:endParaRPr lang="ru-RU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2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65365" y="174717"/>
            <a:ext cx="4029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вимоги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5133" y="1198643"/>
            <a:ext cx="109440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3.2.  Відповідно до "Положення про організацію охорони праці та по­рядок розслідування нещасних випадків у навчально-виховних закладах" дозвіл на введення в експлуатацію кабінету (лабораторії) фізики під час приймання навчального закладу до нового навчального року дає державна комісія.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785" y="3761452"/>
            <a:ext cx="106507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3.3.  Не дозволяється застосовувати прилади і пристрої, що не відпові­дають вимогам безпеки праці; використовувати електричне обладнання (ви­роби), що не відповідає вимогам ГОСТ </a:t>
            </a:r>
          </a:p>
          <a:p>
            <a:pPr marL="342900" indent="-342900"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12.2.007.0-75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4795" y="396970"/>
            <a:ext cx="9846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spcAft>
                <a:spcPts val="0"/>
              </a:spcAft>
            </a:pP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Вимоги до приміщень кабінету (лабораторії) фізики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0625" y="1290951"/>
            <a:ext cx="105499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4.1.4.  Відстань між переднім рядом лабораторних столів і демонстра­ційним столом повинна становити не менш як 0,8 м, демонстраційний стіл установлюється на подіумі заввишки 15 см на відстані не менш як 1 м від класної дошки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0625" y="3106833"/>
            <a:ext cx="10549905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4.1.8.  Кабінет (лабораторія) фізики оснащується медичною аптечкою з набором перев'язувальних засобів і медикаментів (відповідно до додатку), комплектом засобів індивідуального захисту та інструкцією з безпеки для учнів.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</a:pPr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4.1.9. Перебувати учням у приміщенні кабінету (лабораторії) фізики і в лаборантській дозволяється лише в присутності вчителя фізики або лаборан­та.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655" y="235666"/>
            <a:ext cx="1186196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4.2.2. Для поліпшення природної освітленості не можна розставляти на під­віконнях високорослих квітів, шибки вікон потрібно очищати від пилу і бру­ду 3-4 рази на рік. До миття вікон у будівлях з будь-якою кількістю поверхів залучати учнів не дозволяється.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4.2.3.  Штори затемнення в неробочому стані не повинні зменшувати природну освітленість. Віконні отвори з південною орієнтацією обладнують сонцезахисними пристроями (жалюзі, козирки тощо).</a:t>
            </a:r>
          </a:p>
          <a:p>
            <a:pPr marL="342900" indent="-342900" algn="just"/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4.2.5. Світильники очищують не рідше як один раз на три місяці. Залучати учнів до очищення світильників не дозволяється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4.4.2. Електрооб­ладнання кабінету з напругою живлення понад 42 В змінного струму і понад 110 В постійного струму заземлюють згідно з ГОСТ 12.1.030-81 </a:t>
            </a:r>
          </a:p>
          <a:p>
            <a:pPr marL="342900" indent="-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Електророзетки не дозволяється розміщувати в безпосередній близько­сті від стояків водопровідних і опалювальних, систем, радіаторів і раковин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/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4.4.14. Якщо помічено несправності в електромережі кабінету фізики, в тому числі і вихід з ладу електроламп, необхідно повідомити електрика або відповідального за електрогосподарство навчального закладу.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05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87" y="822964"/>
            <a:ext cx="94491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4.5.2.  У кабінеті (лабораторії) фізики повинні бути у справному стані первинні засоби пожежогасіння, а саме: - </a:t>
            </a:r>
            <a:r>
              <a:rPr lang="uk-UA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вогнегасники </a:t>
            </a: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пінні, вуглекислотні або порошкові, розміщені безпосередньо в кабінеті (лабораторії) фізики і лаборантській;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ящик або </a:t>
            </a:r>
            <a:r>
              <a:rPr lang="uk-UA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відро з піском </a:t>
            </a: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(об'ємом близько 0.01 м) </a:t>
            </a:r>
            <a:r>
              <a:rPr lang="uk-UA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совком</a:t>
            </a: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indent="-457200" algn="just">
              <a:spcAft>
                <a:spcPts val="0"/>
              </a:spcAft>
              <a:buFontTx/>
              <a:buChar char="-"/>
            </a:pPr>
            <a:r>
              <a:rPr lang="uk-UA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покривала з вогнетривкого матеріалу. </a:t>
            </a:r>
          </a:p>
          <a:p>
            <a:pPr marL="342900" algn="just">
              <a:spcAft>
                <a:spcPts val="0"/>
              </a:spcAft>
            </a:pPr>
            <a:endParaRPr lang="uk-UA" sz="3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них обов'язково необхідно забезпечити вільний доступ.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88" y="3190972"/>
            <a:ext cx="11478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</a:pPr>
            <a:r>
              <a:rPr lang="uk-UA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8555" y="115078"/>
            <a:ext cx="4377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Пожежна безпека</a:t>
            </a: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65217" y="0"/>
            <a:ext cx="23267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1246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</TotalTime>
  <Words>1654</Words>
  <Application>Microsoft Office PowerPoint</Application>
  <PresentationFormat>Произвольный</PresentationFormat>
  <Paragraphs>262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інструктажів для учнів</vt:lpstr>
      <vt:lpstr>Вступний інструктаж</vt:lpstr>
      <vt:lpstr>Презентация PowerPoint</vt:lpstr>
      <vt:lpstr>Запис про вступний інструктаж робиться на окремій сторінці журналу обліку знань за формою: (класним керівником (п. 8.3)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Кабінет фізики:</vt:lpstr>
      <vt:lpstr> Кабінет фізики: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Admin</cp:lastModifiedBy>
  <cp:revision>26</cp:revision>
  <dcterms:created xsi:type="dcterms:W3CDTF">2018-03-26T15:21:30Z</dcterms:created>
  <dcterms:modified xsi:type="dcterms:W3CDTF">2018-04-06T11:47:50Z</dcterms:modified>
</cp:coreProperties>
</file>