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87" r:id="rId2"/>
    <p:sldId id="292" r:id="rId3"/>
    <p:sldId id="320" r:id="rId4"/>
    <p:sldId id="291" r:id="rId5"/>
    <p:sldId id="288" r:id="rId6"/>
    <p:sldId id="289" r:id="rId7"/>
    <p:sldId id="290" r:id="rId8"/>
    <p:sldId id="323" r:id="rId9"/>
    <p:sldId id="297" r:id="rId10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0041"/>
    <a:srgbClr val="007FAC"/>
    <a:srgbClr val="C40000"/>
    <a:srgbClr val="D0D016"/>
    <a:srgbClr val="CA223E"/>
    <a:srgbClr val="98580A"/>
    <a:srgbClr val="D00068"/>
    <a:srgbClr val="760000"/>
    <a:srgbClr val="76003B"/>
    <a:srgbClr val="6552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71" autoAdjust="0"/>
    <p:restoredTop sz="97246" autoAdjust="0"/>
  </p:normalViewPr>
  <p:slideViewPr>
    <p:cSldViewPr>
      <p:cViewPr>
        <p:scale>
          <a:sx n="90" d="100"/>
          <a:sy n="90" d="100"/>
        </p:scale>
        <p:origin x="-58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8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52CDC-DCEF-45C4-9582-DDCFFD51A81F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837D-170C-495F-AC72-AB35DC61FF5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4309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1000">
              <a:srgbClr val="7F9418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6" y="980728"/>
            <a:ext cx="4815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Результати 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ЗНО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30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36" y="4365104"/>
            <a:ext cx="3680981" cy="23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4666" y="188640"/>
            <a:ext cx="80302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Терміни оголошення результатів:</a:t>
            </a:r>
            <a:endParaRPr lang="en-US" sz="4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uk-UA" sz="4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187" y="1860848"/>
            <a:ext cx="8640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до 15.06.2018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математики, української мови і літератури, іспанської, німецької, французької, англійської мов,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біології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;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до 21.06.2018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 України, географії, фізики, хімії.</a:t>
            </a:r>
            <a:endParaRPr lang="uk-UA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0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10363"/>
            <a:ext cx="7211144" cy="64807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Розміщення результатів</a:t>
            </a:r>
            <a:endParaRPr lang="ru-RU" sz="4000" b="1" dirty="0">
              <a:ln/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93" y="1196752"/>
            <a:ext cx="4896544" cy="5262979"/>
          </a:xfrm>
          <a:prstGeom prst="rect">
            <a:avLst/>
          </a:prstGeom>
          <a:solidFill>
            <a:schemeClr val="bg2">
              <a:lumMod val="60000"/>
              <a:lumOff val="40000"/>
              <a:alpha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На «Інформаційних сторінках» учасників ЗНО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 сайту УЦОЯО: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 у 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шкалі 1-12 балів – оцінки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ДПА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у шкалі 100-200 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балів –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рейтинговий результат</a:t>
            </a:r>
            <a:b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з усіх успішно складених предметів ЗНО</a:t>
            </a:r>
          </a:p>
          <a:p>
            <a:endParaRPr lang="uk-UA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itchFamily="18" charset="0"/>
              </a:rPr>
              <a:t>Роздруковується учасником ЗНО самостійно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196752"/>
            <a:ext cx="3960440" cy="4401205"/>
          </a:xfrm>
          <a:prstGeom prst="rect">
            <a:avLst/>
          </a:prstGeom>
          <a:solidFill>
            <a:schemeClr val="bg2">
              <a:lumMod val="60000"/>
              <a:lumOff val="40000"/>
              <a:alpha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У сервісі «Керівникам навчальних закладів» сайту УЦОЯО: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 у шкалі 1-12 балів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– відомості оцінок 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ДПА</a:t>
            </a:r>
          </a:p>
          <a:p>
            <a:endParaRPr lang="uk-UA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0" algn="ctr"/>
            <a:r>
              <a:rPr lang="uk-UA" sz="2800" b="1" dirty="0" smtClean="0">
                <a:solidFill>
                  <a:prstClr val="black"/>
                </a:solidFill>
                <a:latin typeface="Cambria" pitchFamily="18" charset="0"/>
              </a:rPr>
              <a:t>Роздруковуються закладом освіти</a:t>
            </a:r>
            <a:endParaRPr lang="uk-UA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628799"/>
            <a:ext cx="2634746" cy="21602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Приклад розміщення результатів на інформаційній сторінці учасника ЗНО</a:t>
            </a:r>
            <a:endParaRPr lang="ru-RU" sz="28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444208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9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944" y="1463061"/>
            <a:ext cx="84969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k-U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uk-U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експертним шляхом. Для формування рейтингового результату </a:t>
            </a:r>
            <a:b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в шкалі 100 – 200 балів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спочатку буде </a:t>
            </a:r>
            <a:r>
              <a:rPr lang="uk-UA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встановлюватися поріг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«склав/не</a:t>
            </a:r>
            <a:r>
              <a:rPr 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склав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» </a:t>
            </a:r>
            <a:r>
              <a:rPr lang="uk-UA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кожного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en-US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предметів тестування,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uk-UA" sz="3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обто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визначатиметься мінімальна </a:t>
            </a:r>
            <a:r>
              <a:rPr lang="uk-UA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кількі</a:t>
            </a:r>
            <a:r>
              <a:rPr lang="ru-RU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сть</a:t>
            </a:r>
            <a:r>
              <a:rPr lang="ru-RU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(сума)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тестових балів з певного навчального предмета,</a:t>
            </a:r>
            <a:r>
              <a:rPr lang="uk-UA" sz="3000" i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отримання яких надає учаснику ЗНО право на участь в конкурсному відборі під час прийому </a:t>
            </a:r>
            <a:r>
              <a:rPr lang="ru-RU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ВНЗ</a:t>
            </a:r>
            <a:r>
              <a:rPr lang="ru-RU" sz="3000" i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k-UA" sz="3000" i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783">
            <a:off x="268747" y="750705"/>
            <a:ext cx="887343" cy="109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44624"/>
            <a:ext cx="7211144" cy="141843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ВИЗНАЧЕННЯ РЕЗУЛЬТАТІВ </a:t>
            </a:r>
            <a:r>
              <a:rPr lang="en-US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en-US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uk-UA" sz="40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ЗНО 2018</a:t>
            </a:r>
            <a:endParaRPr lang="ru-RU" sz="4000" b="1" dirty="0">
              <a:ln/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3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08720"/>
            <a:ext cx="83943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Учасники ЗНО, які НЕ МАТИМУТЬ РЕЗУЛЬТАТІВ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(отримають результат «не склав»)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не зможуть використати результати ЗНО з цих предметів для </a:t>
            </a:r>
            <a:b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вступу до ВНЗ.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266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74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8" y="2387254"/>
            <a:ext cx="7734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авая фигурная скобка 16"/>
          <p:cNvSpPr/>
          <p:nvPr/>
        </p:nvSpPr>
        <p:spPr>
          <a:xfrm rot="16200000">
            <a:off x="5935706" y="-64921"/>
            <a:ext cx="396044" cy="447809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2141584" y="608326"/>
            <a:ext cx="396044" cy="313555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456" y="39088"/>
            <a:ext cx="4211960" cy="1938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 ЗНО відсутній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«не склав».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може бути використаний для вступу до ВНЗ.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5009" y="406441"/>
            <a:ext cx="4599828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ЗНО за шкалою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від 100 до 200 балів.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Використовується для вступу до ВНЗ.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4440957" y="1191157"/>
            <a:ext cx="396044" cy="7734300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35606" y="5301208"/>
            <a:ext cx="7611566" cy="101566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Cambria" pitchFamily="18" charset="0"/>
              </a:rPr>
              <a:t>Результат ДПА від 1 до 12 балів. Використовується для отримання атестату про повну загальну середню освіту. Для вступу до ВНЗ не використовується.</a:t>
            </a:r>
            <a:endParaRPr lang="uk-UA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4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059761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Поріг </a:t>
            </a:r>
            <a:r>
              <a:rPr lang="uk-UA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«склав/не</a:t>
            </a:r>
            <a:r>
              <a:rPr lang="en-US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склав» </a:t>
            </a:r>
            <a:r>
              <a:rPr lang="uk-UA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кожного з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предметів </a:t>
            </a:r>
            <a:r>
              <a:rPr lang="uk-UA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тестування визначається окремою фаховою групою, тому, як правило, може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бути різний! </a:t>
            </a:r>
            <a:endParaRPr 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1707127" cy="247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60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12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703603" y="4797152"/>
            <a:ext cx="6885409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Бажаємо успіхів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та </a:t>
            </a:r>
            <a:r>
              <a:rPr lang="uk-UA" alt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дякуємо за </a:t>
            </a: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увагу!</a:t>
            </a:r>
          </a:p>
        </p:txBody>
      </p:sp>
    </p:spTree>
    <p:extLst>
      <p:ext uri="{BB962C8B-B14F-4D97-AF65-F5344CB8AC3E}">
        <p14:creationId xmlns="" xmlns:p14="http://schemas.microsoft.com/office/powerpoint/2010/main" val="269267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4414</TotalTime>
  <Words>194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Розміщення результатів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</dc:creator>
  <cp:lastModifiedBy>Наталья</cp:lastModifiedBy>
  <cp:revision>750</cp:revision>
  <cp:lastPrinted>2017-11-15T14:40:19Z</cp:lastPrinted>
  <dcterms:created xsi:type="dcterms:W3CDTF">2016-10-21T09:29:19Z</dcterms:created>
  <dcterms:modified xsi:type="dcterms:W3CDTF">2018-06-12T09:32:27Z</dcterms:modified>
</cp:coreProperties>
</file>