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9" r:id="rId2"/>
    <p:sldId id="300" r:id="rId3"/>
    <p:sldId id="264" r:id="rId4"/>
    <p:sldId id="267" r:id="rId5"/>
    <p:sldId id="263" r:id="rId6"/>
    <p:sldId id="265" r:id="rId7"/>
    <p:sldId id="266" r:id="rId8"/>
    <p:sldId id="315" r:id="rId9"/>
    <p:sldId id="268" r:id="rId10"/>
    <p:sldId id="270" r:id="rId11"/>
    <p:sldId id="272" r:id="rId12"/>
    <p:sldId id="316" r:id="rId13"/>
    <p:sldId id="305" r:id="rId14"/>
    <p:sldId id="318" r:id="rId15"/>
    <p:sldId id="321" r:id="rId16"/>
    <p:sldId id="313" r:id="rId17"/>
    <p:sldId id="297" r:id="rId18"/>
  </p:sldIdLst>
  <p:sldSz cx="9144000" cy="6858000" type="screen4x3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0041"/>
    <a:srgbClr val="007FAC"/>
    <a:srgbClr val="C40000"/>
    <a:srgbClr val="D0D016"/>
    <a:srgbClr val="CA223E"/>
    <a:srgbClr val="98580A"/>
    <a:srgbClr val="D00068"/>
    <a:srgbClr val="760000"/>
    <a:srgbClr val="76003B"/>
    <a:srgbClr val="6552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871" autoAdjust="0"/>
    <p:restoredTop sz="97246" autoAdjust="0"/>
  </p:normalViewPr>
  <p:slideViewPr>
    <p:cSldViewPr>
      <p:cViewPr>
        <p:scale>
          <a:sx n="90" d="100"/>
          <a:sy n="90" d="100"/>
        </p:scale>
        <p:origin x="-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80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52CDC-DCEF-45C4-9582-DDCFFD51A81F}" type="datetimeFigureOut">
              <a:rPr lang="uk-UA" smtClean="0"/>
              <a:pPr/>
              <a:t>12.06.2018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837D-170C-495F-AC72-AB35DC61FF5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4309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21629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7712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7902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7902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??????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7902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57902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>
                <a:solidFill>
                  <a:prstClr val="black"/>
                </a:solidFill>
              </a:rPr>
              <a:pPr/>
              <a:t>8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02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57902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8054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>
                <a:solidFill>
                  <a:prstClr val="black"/>
                </a:solidFill>
              </a:rPr>
              <a:pPr/>
              <a:t>14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5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61000">
              <a:srgbClr val="7F9418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A73B88-3EDD-468A-9D83-376557F9A087}" type="datetimeFigureOut">
              <a:rPr lang="uk-UA" smtClean="0"/>
              <a:pPr/>
              <a:t>12.06.2018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C2FC95-1998-45F3-B1D8-1AA15A3FC33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 flipV="1">
            <a:off x="6837617" y="65036"/>
            <a:ext cx="2191798" cy="8496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uk-UA" sz="6600" b="1" dirty="0">
              <a:solidFill>
                <a:srgbClr val="39471D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01830"/>
            <a:ext cx="1913146" cy="5760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489143"/>
            <a:ext cx="4283968" cy="2062103"/>
          </a:xfrm>
          <a:prstGeom prst="rect">
            <a:avLst/>
          </a:prstGeom>
          <a:gradFill>
            <a:gsLst>
              <a:gs pos="0">
                <a:srgbClr val="283214"/>
              </a:gs>
              <a:gs pos="28000">
                <a:srgbClr val="5F763A"/>
              </a:gs>
              <a:gs pos="99000">
                <a:srgbClr val="2C523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  <a:t>Зовнішнє незалежне оцінювання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  <a:t>–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  <a:t>шлях до мети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rabic Typesetting" panose="03020402040406030203" pitchFamily="66" charset="-7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6007873"/>
            <a:ext cx="4499992" cy="584775"/>
          </a:xfrm>
          <a:prstGeom prst="rect">
            <a:avLst/>
          </a:prstGeom>
          <a:gradFill>
            <a:gsLst>
              <a:gs pos="0">
                <a:srgbClr val="283214"/>
              </a:gs>
              <a:gs pos="28000">
                <a:srgbClr val="5F763A"/>
              </a:gs>
              <a:gs pos="99000">
                <a:srgbClr val="2C523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abic Typesetting" panose="03020402040406030203" pitchFamily="66" charset="-78"/>
              </a:rPr>
              <a:t>ЗНО 2018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2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6966" y="476672"/>
            <a:ext cx="690748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700" b="1" dirty="0">
                <a:solidFill>
                  <a:srgbClr val="283214"/>
                </a:solidFill>
                <a:latin typeface="Cambria" panose="02040503050406030204" pitchFamily="18" charset="0"/>
              </a:rPr>
              <a:t>Кожен учасник ЗНО </a:t>
            </a:r>
            <a:r>
              <a:rPr lang="uk-UA" sz="4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має право скласти </a:t>
            </a:r>
            <a:br>
              <a:rPr lang="uk-UA" sz="4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4700" b="1" dirty="0" smtClean="0">
                <a:solidFill>
                  <a:srgbClr val="283214"/>
                </a:solidFill>
                <a:latin typeface="Cambria" panose="02040503050406030204" pitchFamily="18" charset="0"/>
              </a:rPr>
              <a:t>не більш ніж </a:t>
            </a:r>
            <a:br>
              <a:rPr lang="uk-UA" sz="4700" b="1" dirty="0" smtClean="0">
                <a:solidFill>
                  <a:srgbClr val="283214"/>
                </a:solidFill>
                <a:latin typeface="Cambria" panose="02040503050406030204" pitchFamily="18" charset="0"/>
              </a:rPr>
            </a:br>
            <a:r>
              <a:rPr lang="uk-UA" sz="4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чотири </a:t>
            </a:r>
            <a:r>
              <a:rPr lang="uk-UA" sz="4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тестування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1963" y="3573016"/>
            <a:ext cx="2337486" cy="276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5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366" y="0"/>
            <a:ext cx="9189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92932" y="39330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та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ДПА</a:t>
            </a:r>
          </a:p>
        </p:txBody>
      </p:sp>
    </p:spTree>
    <p:extLst>
      <p:ext uri="{BB962C8B-B14F-4D97-AF65-F5344CB8AC3E}">
        <p14:creationId xmlns:p14="http://schemas.microsoft.com/office/powerpoint/2010/main" xmlns="" val="32434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91179"/>
            <a:ext cx="8526212" cy="543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800" b="1" dirty="0" smtClean="0">
                <a:solidFill>
                  <a:srgbClr val="283214"/>
                </a:solidFill>
                <a:latin typeface="Cambria" panose="02040503050406030204" pitchFamily="18" charset="0"/>
              </a:rPr>
              <a:t>	             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Результати 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 яких предметів 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ЗНО</a:t>
            </a:r>
            <a:b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                     </a:t>
            </a:r>
            <a:r>
              <a:rPr lang="uk-UA" sz="30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зараховують </a:t>
            </a:r>
            <a:r>
              <a:rPr lang="uk-UA" sz="30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як 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результат 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ДПА</a:t>
            </a:r>
            <a:b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                     </a:t>
            </a:r>
            <a:r>
              <a:rPr lang="uk-UA" sz="30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випускникам ЗНЗ </a:t>
            </a:r>
            <a:r>
              <a:rPr lang="uk-UA" sz="30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2018 </a:t>
            </a:r>
            <a:r>
              <a:rPr lang="uk-UA" sz="30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року?</a:t>
            </a:r>
            <a:r>
              <a:rPr lang="uk-UA" sz="30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uk-UA" sz="30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uk-UA" sz="3000" b="1" dirty="0" smtClean="0">
              <a:ln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Результати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ЗНО </a:t>
            </a:r>
            <a:r>
              <a:rPr lang="uk-UA" sz="28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зараховують як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результат ДПА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28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 таких предметів:</a:t>
            </a:r>
            <a:endParaRPr lang="uk-UA" sz="28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uk-UA" sz="2600" b="1" dirty="0" smtClean="0">
                <a:ln/>
                <a:solidFill>
                  <a:srgbClr val="9C0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</a:t>
            </a:r>
            <a:r>
              <a:rPr lang="uk-UA" sz="26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</a:t>
            </a:r>
            <a:r>
              <a:rPr lang="uk-UA" sz="2600" b="1" dirty="0" smtClean="0">
                <a:ln/>
                <a:solidFill>
                  <a:srgbClr val="9C0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uk-UA" sz="27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українська </a:t>
            </a:r>
            <a:r>
              <a:rPr lang="uk-UA" sz="27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мова;</a:t>
            </a:r>
          </a:p>
          <a:p>
            <a:pPr algn="just"/>
            <a:r>
              <a:rPr lang="uk-UA" sz="2700" b="1" dirty="0" smtClean="0">
                <a:solidFill>
                  <a:srgbClr val="692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</a:t>
            </a:r>
            <a:r>
              <a:rPr lang="uk-UA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 </a:t>
            </a:r>
            <a:r>
              <a:rPr lang="uk-UA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математика або історія України (період XX – початок XXI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століття) </a:t>
            </a:r>
            <a:r>
              <a:rPr lang="uk-UA" sz="2700" b="1" dirty="0">
                <a:solidFill>
                  <a:srgbClr val="FFC000"/>
                </a:solidFill>
                <a:latin typeface="Cambria" pitchFamily="18" charset="0"/>
              </a:rPr>
              <a:t>за вибором випускника;</a:t>
            </a:r>
          </a:p>
          <a:p>
            <a:pPr algn="just"/>
            <a:r>
              <a:rPr lang="uk-UA" sz="27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</a:t>
            </a:r>
            <a:r>
              <a:rPr lang="uk-UA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 </a:t>
            </a:r>
            <a:r>
              <a:rPr lang="uk-UA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ще один навчальний предмет </a:t>
            </a:r>
            <a:r>
              <a:rPr lang="uk-UA" sz="2700" b="1" dirty="0">
                <a:solidFill>
                  <a:srgbClr val="FFC000"/>
                </a:solidFill>
                <a:latin typeface="Cambria" pitchFamily="18" charset="0"/>
              </a:rPr>
              <a:t>за вибором випускника </a:t>
            </a:r>
            <a:r>
              <a:rPr lang="uk-UA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(математика, історія України, англійська, іспанська, німецька, французька, мови, біологія, географія, фізика, хімія). </a:t>
            </a:r>
            <a:endParaRPr lang="uk-UA" sz="27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46" t="-6923" r="17209" b="32918"/>
          <a:stretch/>
        </p:blipFill>
        <p:spPr>
          <a:xfrm rot="2308323">
            <a:off x="710209" y="5482289"/>
            <a:ext cx="709211" cy="102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30151" y="5273461"/>
            <a:ext cx="871296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i="1" dirty="0" smtClean="0">
                <a:solidFill>
                  <a:srgbClr val="E7BC29">
                    <a:lumMod val="50000"/>
                  </a:srgbClr>
                </a:solidFill>
                <a:latin typeface="Cambria" panose="02040503050406030204" pitchFamily="18" charset="0"/>
              </a:rPr>
              <a:t>	</a:t>
            </a:r>
            <a:endParaRPr lang="uk-UA" sz="800" b="1" i="1" dirty="0" smtClean="0">
              <a:solidFill>
                <a:srgbClr val="283214"/>
              </a:solidFill>
              <a:latin typeface="Cambria" panose="02040503050406030204" pitchFamily="18" charset="0"/>
            </a:endParaRPr>
          </a:p>
          <a:p>
            <a:pPr algn="just" fontAlgn="base"/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</a:p>
          <a:p>
            <a:pPr algn="just" fontAlgn="base"/>
            <a:endParaRPr lang="uk-UA" sz="1700" b="1" i="1" dirty="0">
              <a:solidFill>
                <a:srgbClr val="283214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187220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5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5725911"/>
              </p:ext>
            </p:extLst>
          </p:nvPr>
        </p:nvGraphicFramePr>
        <p:xfrm>
          <a:off x="108602" y="874303"/>
          <a:ext cx="8927894" cy="5956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142"/>
                <a:gridCol w="1440160"/>
                <a:gridCol w="5328592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Предмет ЗНО</a:t>
                      </a:r>
                      <a:endParaRPr lang="ru-RU" sz="2200" dirty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/>
                        </a:gs>
                        <a:gs pos="23000">
                          <a:schemeClr val="tx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200" b="1" dirty="0" smtClean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Кількість </a:t>
                      </a:r>
                      <a:r>
                        <a:rPr lang="uk-UA" sz="2200" b="1" dirty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завдань</a:t>
                      </a:r>
                      <a:endParaRPr lang="ru-RU" sz="2200" dirty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/>
                        </a:gs>
                        <a:gs pos="23000">
                          <a:schemeClr val="tx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Яка частина тесту зараховується</a:t>
                      </a:r>
                      <a:endParaRPr lang="ru-RU" sz="2200" dirty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chemeClr val="accent6"/>
                        </a:gs>
                        <a:gs pos="23000">
                          <a:schemeClr val="tx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99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2300" b="1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300" b="1" kern="1200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33</a:t>
                      </a:r>
                      <a:endParaRPr lang="ru-RU" sz="2300" b="1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результати виконання </a:t>
                      </a:r>
                      <a:r>
                        <a:rPr lang="uk-UA" sz="2000" b="1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завдань </a:t>
                      </a:r>
                      <a:br>
                        <a:rPr lang="uk-UA" sz="2000" b="1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</a:br>
                      <a:r>
                        <a:rPr lang="ru-RU" sz="2000" b="1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1–28, 31, 32 </a:t>
                      </a:r>
                      <a:r>
                        <a:rPr lang="uk-UA" sz="2000" b="1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сертифікаційної </a:t>
                      </a:r>
                      <a:r>
                        <a:rPr lang="uk-UA" sz="2000" b="1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роботи</a:t>
                      </a:r>
                      <a:endParaRPr lang="ru-RU" sz="2000" b="1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159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3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Українська мова </a:t>
                      </a:r>
                      <a:r>
                        <a:rPr kumimoji="0" lang="uk-UA" sz="2300" b="1" kern="1200" dirty="0" smtClean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і література </a:t>
                      </a:r>
                      <a:endParaRPr kumimoji="0" lang="ru-RU" sz="23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3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58</a:t>
                      </a:r>
                      <a:endParaRPr kumimoji="0" lang="ru-RU" sz="23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3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частина з української мови</a:t>
                      </a:r>
                      <a:endParaRPr kumimoji="0" lang="ru-RU" sz="23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2698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300" b="1" kern="1200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Історія України</a:t>
                      </a:r>
                      <a:endParaRPr kumimoji="0" lang="ru-RU" sz="23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3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        60</a:t>
                      </a:r>
                      <a:endParaRPr kumimoji="0" lang="ru-RU" sz="23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300" b="1" kern="120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 період </a:t>
                      </a:r>
                      <a:r>
                        <a:rPr kumimoji="0" lang="uk-UA" sz="2300" b="1" kern="1200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ХХ – початок ХХІ століття</a:t>
                      </a:r>
                      <a:endParaRPr kumimoji="0" lang="ru-RU" sz="23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7855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3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Іноземна мова</a:t>
                      </a:r>
                      <a:endParaRPr kumimoji="0" lang="ru-RU" sz="23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59</a:t>
                      </a:r>
                      <a:endParaRPr kumimoji="0" lang="ru-RU" sz="23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uk-UA" sz="2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Академічний рівень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uk-UA" sz="2200" b="1" kern="1200" dirty="0" smtClean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Аудіювання: 1-16 завдання.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uk-UA" sz="2200" b="1" kern="1200" noProof="0" dirty="0" smtClean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Читання: 17-32 завдання.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uk-UA" sz="2200" b="1" kern="1200" noProof="0" dirty="0" smtClean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Використання мови: 49-58 завдання.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uk-UA" sz="2200" b="1" kern="1200" noProof="0" dirty="0" smtClean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Письмо: 59 завдання.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uk-UA" sz="2200" b="1" i="0" kern="1200" noProof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Профільний</a:t>
                      </a:r>
                      <a:r>
                        <a:rPr kumimoji="0" lang="uk-UA" sz="2200" b="1" i="0" kern="1200" baseline="0" noProof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рівень</a:t>
                      </a:r>
                    </a:p>
                    <a:p>
                      <a:pPr marL="0" algn="ctr" rtl="0" eaLnBrk="1" latinLnBrk="0" hangingPunct="1">
                        <a:lnSpc>
                          <a:spcPct val="90000"/>
                        </a:lnSpc>
                      </a:pPr>
                      <a:r>
                        <a:rPr kumimoji="0" lang="uk-UA" sz="2200" b="1" kern="1200" noProof="0" dirty="0" smtClean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+ Читання: 33-38 завдання</a:t>
                      </a:r>
                    </a:p>
                    <a:p>
                      <a:pPr marL="0" algn="ctr" rtl="0" eaLnBrk="1" latinLnBrk="0" hangingPunct="1">
                        <a:lnSpc>
                          <a:spcPct val="90000"/>
                        </a:lnSpc>
                      </a:pPr>
                      <a:r>
                        <a:rPr kumimoji="0" lang="uk-UA" sz="2200" b="1" kern="1200" noProof="0" dirty="0" smtClean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+ Використання мови: 39-48 завдання</a:t>
                      </a: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477" y="0"/>
            <a:ext cx="9073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Частини сертифікаційних робіт ЗНО </a:t>
            </a:r>
            <a:r>
              <a:rPr lang="uk-UA" sz="2500" b="1" dirty="0" smtClean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2018</a:t>
            </a:r>
            <a:r>
              <a:rPr lang="uk-UA" sz="2500" b="1" dirty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результати виконання яких </a:t>
            </a:r>
            <a:r>
              <a:rPr lang="uk-UA" sz="2500" b="1" dirty="0" smtClean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будуть </a:t>
            </a:r>
            <a:r>
              <a:rPr lang="uk-UA" sz="2500" b="1" dirty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зараховуватися як результат ДПА</a:t>
            </a:r>
            <a:endParaRPr lang="ru-RU" sz="2500" b="1" dirty="0">
              <a:ln/>
              <a:solidFill>
                <a:srgbClr val="A2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9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4829599"/>
              </p:ext>
            </p:extLst>
          </p:nvPr>
        </p:nvGraphicFramePr>
        <p:xfrm>
          <a:off x="395536" y="980728"/>
          <a:ext cx="8568952" cy="543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728192"/>
                <a:gridCol w="4536504"/>
              </a:tblGrid>
              <a:tr h="136992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2200" b="1" kern="1200" dirty="0" smtClean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Предмет ЗНО</a:t>
                      </a:r>
                      <a:endParaRPr lang="ru-RU" sz="2200" dirty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/>
                        </a:gs>
                        <a:gs pos="23000">
                          <a:schemeClr val="tx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2200" b="1" kern="1200" dirty="0" smtClean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200" b="1" kern="1200" dirty="0" smtClean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Кількість </a:t>
                      </a:r>
                      <a:r>
                        <a:rPr kumimoji="0" lang="uk-UA" sz="2200" b="1" kern="1200" dirty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завдань</a:t>
                      </a:r>
                      <a:endParaRPr kumimoji="0" lang="ru-RU" sz="2200" b="1" kern="1200" dirty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/>
                        </a:gs>
                        <a:gs pos="23000">
                          <a:schemeClr val="tx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200" b="1" kern="1200" dirty="0" smtClean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Яка частина тесту зараховується</a:t>
                      </a:r>
                      <a:endParaRPr kumimoji="0" lang="ru-RU" sz="2200" b="1" kern="1200" dirty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chemeClr val="accent6"/>
                        </a:gs>
                        <a:gs pos="23000">
                          <a:schemeClr val="tx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01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500" b="1" kern="1200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Біологія</a:t>
                      </a:r>
                      <a:endParaRPr kumimoji="0" lang="ru-RU" sz="25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500" b="1" kern="1200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48</a:t>
                      </a:r>
                      <a:endParaRPr kumimoji="0" lang="ru-RU" sz="25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500" b="1" kern="1200" dirty="0" smtClean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5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5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результати </a:t>
                      </a:r>
                      <a:br>
                        <a:rPr kumimoji="0" lang="uk-UA" sz="25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</a:br>
                      <a:r>
                        <a:rPr kumimoji="0" lang="uk-UA" sz="25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виконання </a:t>
                      </a:r>
                      <a:br>
                        <a:rPr kumimoji="0" lang="uk-UA" sz="25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</a:br>
                      <a:r>
                        <a:rPr kumimoji="0" lang="uk-UA" sz="25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всіх завдань </a:t>
                      </a:r>
                      <a:br>
                        <a:rPr kumimoji="0" lang="uk-UA" sz="25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</a:br>
                      <a:r>
                        <a:rPr kumimoji="0" lang="uk-UA" sz="25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сертифікаційної роботи</a:t>
                      </a:r>
                      <a:endParaRPr kumimoji="0" lang="ru-RU" sz="2500" b="1" kern="1200" dirty="0" smtClean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 smtClean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5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Хімія</a:t>
                      </a:r>
                      <a:endParaRPr kumimoji="0" lang="ru-RU" sz="25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5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52</a:t>
                      </a:r>
                      <a:endParaRPr kumimoji="0" lang="ru-RU" sz="25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5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500" b="1" kern="1200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Географія</a:t>
                      </a:r>
                      <a:endParaRPr kumimoji="0" lang="ru-RU" sz="25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500" b="1" kern="1200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56</a:t>
                      </a:r>
                      <a:endParaRPr kumimoji="0" lang="ru-RU" sz="25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5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4747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5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Фізики</a:t>
                      </a:r>
                      <a:endParaRPr kumimoji="0" lang="ru-RU" sz="25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5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38</a:t>
                      </a:r>
                      <a:endParaRPr kumimoji="0" lang="ru-RU" sz="25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5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477" y="0"/>
            <a:ext cx="9073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5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Частини сертифікаційних робіт ЗНО 2018, результати виконання яких будуть зараховуватися як результат ДПА</a:t>
            </a:r>
            <a:endParaRPr lang="ru-RU" sz="25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2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7739" y="1335293"/>
            <a:ext cx="8229600" cy="475800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1.  ЗНО з 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Cambria" pitchFamily="18" charset="0"/>
              </a:rPr>
              <a:t>іноземної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Cambria" pitchFamily="18" charset="0"/>
              </a:rPr>
              <a:t>мови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Cambria" pitchFamily="18" charset="0"/>
              </a:rPr>
              <a:t>матиме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Cambria" pitchFamily="18" charset="0"/>
              </a:rPr>
              <a:t>частину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Cambria" pitchFamily="18" charset="0"/>
              </a:rPr>
              <a:t>завдань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 на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озуміння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мови на слух  (аудіювання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).</a:t>
            </a:r>
          </a:p>
          <a:p>
            <a:pPr algn="just"/>
            <a:endParaRPr lang="uk-UA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just"/>
            <a:r>
              <a:rPr lang="uk-UA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2</a:t>
            </a:r>
            <a:r>
              <a:rPr lang="uk-UA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.</a:t>
            </a:r>
            <a:r>
              <a:rPr lang="ru-RU" sz="3600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Cambria" pitchFamily="18" charset="0"/>
              </a:rPr>
              <a:t>Учасники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які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оберуть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іноземну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мову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як предмет </a:t>
            </a:r>
            <a:r>
              <a:rPr lang="ru-RU" sz="3600" b="1" dirty="0">
                <a:solidFill>
                  <a:srgbClr val="FF0000"/>
                </a:solidFill>
                <a:effectLst/>
                <a:latin typeface="Cambria" pitchFamily="18" charset="0"/>
              </a:rPr>
              <a:t>ДПА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отримають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результат ДПА (за шкалою 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1–12 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Cambria" pitchFamily="18" charset="0"/>
              </a:rPr>
              <a:t>балів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)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залежно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від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рівня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, на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якому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вони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цю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мову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вивчали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:</a:t>
            </a:r>
          </a:p>
          <a:p>
            <a:pPr algn="just"/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     - для тих,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хто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вивчав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мову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профільному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рівні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оцінкою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за ДПА буде результат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виконання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/>
                <a:latin typeface="Cambria" pitchFamily="18" charset="0"/>
              </a:rPr>
              <a:t>всіх</a:t>
            </a:r>
            <a:r>
              <a:rPr lang="ru-RU" sz="3600" b="1" dirty="0">
                <a:solidFill>
                  <a:srgbClr val="FF0000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/>
                <a:latin typeface="Cambria" pitchFamily="18" charset="0"/>
              </a:rPr>
              <a:t>завдань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.</a:t>
            </a:r>
          </a:p>
          <a:p>
            <a:pPr algn="just"/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     - для тих,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хто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вивчав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мову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рівні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стандарту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або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академічному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оцінкою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за ДПА буде результат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виконання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/>
                <a:latin typeface="Cambria" pitchFamily="18" charset="0"/>
              </a:rPr>
              <a:t>завдань</a:t>
            </a:r>
            <a:r>
              <a:rPr lang="ru-RU" sz="3600" b="1" dirty="0">
                <a:solidFill>
                  <a:srgbClr val="FF0000"/>
                </a:solidFill>
                <a:effectLst/>
                <a:latin typeface="Cambria" pitchFamily="18" charset="0"/>
              </a:rPr>
              <a:t> 1–32 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Cambria" pitchFamily="18" charset="0"/>
              </a:rPr>
              <a:t>та </a:t>
            </a:r>
            <a:r>
              <a:rPr lang="ru-RU" sz="3600" b="1" dirty="0">
                <a:solidFill>
                  <a:srgbClr val="FF0000"/>
                </a:solidFill>
                <a:effectLst/>
                <a:latin typeface="Cambria" pitchFamily="18" charset="0"/>
              </a:rPr>
              <a:t>49–59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.</a:t>
            </a:r>
            <a:endParaRPr lang="ru-RU" sz="3600" b="1" dirty="0">
              <a:solidFill>
                <a:schemeClr val="bg1"/>
              </a:solidFill>
              <a:effectLst/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1349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Особливості складання ЗНО </a:t>
            </a:r>
            <a:br>
              <a:rPr lang="uk-UA" sz="36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sz="36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 іноземної мови </a:t>
            </a:r>
            <a:endParaRPr lang="ru-RU" sz="36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94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2263206" y="2376322"/>
            <a:ext cx="1872208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Читання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1840" y="2435176"/>
            <a:ext cx="1866802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 w="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ДПА</a:t>
            </a:r>
          </a:p>
          <a:p>
            <a:pPr algn="ctr"/>
            <a:r>
              <a:rPr lang="uk-UA" sz="2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uk-UA" sz="2100" i="1" dirty="0">
                <a:solidFill>
                  <a:schemeClr val="tx1"/>
                </a:solidFill>
              </a:rPr>
              <a:t>(за вибором </a:t>
            </a:r>
            <a:r>
              <a:rPr lang="uk-UA" sz="2100" i="1" dirty="0" smtClean="0">
                <a:solidFill>
                  <a:schemeClr val="tx1"/>
                </a:solidFill>
              </a:rPr>
              <a:t>випускника)</a:t>
            </a:r>
            <a:endParaRPr lang="uk-UA" sz="21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uk-UA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рівень стандарт/ академічний рівень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7504" y="6367922"/>
            <a:ext cx="884920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 w="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ХАРАКТЕРИСТИКА СЕРТИФІКАЦІЙНОЇ РОБОТИ З ІНОЗЕМНОЇ МОВИ</a:t>
            </a:r>
            <a:endParaRPr lang="ru-RU" sz="2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427984" y="2348880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5 (№22-26)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427984" y="2852936"/>
            <a:ext cx="1872208" cy="504056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6 (№27-32)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424908" y="3717032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9 (№49-58)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424908" y="4365104"/>
            <a:ext cx="1872208" cy="452289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№59</a:t>
            </a:r>
            <a:endParaRPr lang="ru-RU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427984" y="5733256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8 (№39-48) </a:t>
            </a:r>
            <a:endParaRPr lang="ru-RU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263206" y="3645024"/>
            <a:ext cx="1876746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Використання мови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309010" y="4290665"/>
            <a:ext cx="1872208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Письмо</a:t>
            </a:r>
            <a:r>
              <a:rPr lang="uk-UA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267744" y="5013176"/>
            <a:ext cx="1872208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Читання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267744" y="5661248"/>
            <a:ext cx="1872208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Використання</a:t>
            </a:r>
            <a:r>
              <a:rPr lang="uk-UA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мови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427984" y="5085184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7 (№33-38)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732240" y="2435176"/>
            <a:ext cx="2088232" cy="2361976"/>
          </a:xfrm>
          <a:prstGeom prst="rect">
            <a:avLst/>
          </a:prstGeom>
          <a:solidFill>
            <a:schemeClr val="accent1">
              <a:alpha val="0"/>
            </a:schemeClr>
          </a:solidFill>
          <a:ln w="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Результат ЗНО</a:t>
            </a:r>
            <a:endParaRPr lang="en-US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uk-UA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=</a:t>
            </a:r>
          </a:p>
          <a:p>
            <a:pPr algn="ctr"/>
            <a:r>
              <a:rPr lang="uk-UA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ДПА  </a:t>
            </a:r>
          </a:p>
          <a:p>
            <a:pPr algn="ctr"/>
            <a:r>
              <a:rPr lang="uk-UA" sz="2100" dirty="0">
                <a:solidFill>
                  <a:schemeClr val="tx1"/>
                </a:solidFill>
                <a:latin typeface="Cambria" pitchFamily="18" charset="0"/>
              </a:rPr>
              <a:t>(за вибором випускника)</a:t>
            </a:r>
          </a:p>
          <a:p>
            <a:pPr algn="ctr"/>
            <a:r>
              <a:rPr lang="uk-UA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профільний рівень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4112146" y="5949280"/>
            <a:ext cx="28803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4151784" y="5298182"/>
            <a:ext cx="28803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4112146" y="4578697"/>
            <a:ext cx="28803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4112146" y="3933056"/>
            <a:ext cx="28803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4151784" y="2060848"/>
            <a:ext cx="248394" cy="57874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68" idx="3"/>
            <a:endCxn id="74" idx="1"/>
          </p:cNvCxnSpPr>
          <p:nvPr/>
        </p:nvCxnSpPr>
        <p:spPr>
          <a:xfrm flipV="1">
            <a:off x="4135414" y="2564904"/>
            <a:ext cx="292570" cy="994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4151784" y="2644552"/>
            <a:ext cx="276200" cy="32403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4151784" y="404664"/>
            <a:ext cx="276200" cy="42274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151784" y="827410"/>
            <a:ext cx="276200" cy="8131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4151784" y="842839"/>
            <a:ext cx="260226" cy="5760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0406" y="143500"/>
            <a:ext cx="2880320" cy="210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Прямоугольник 97"/>
          <p:cNvSpPr/>
          <p:nvPr/>
        </p:nvSpPr>
        <p:spPr>
          <a:xfrm>
            <a:off x="2267744" y="616036"/>
            <a:ext cx="1872208" cy="151681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Розуміння мови на слух 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аудіювання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</a:p>
          <a:p>
            <a:pPr algn="ctr">
              <a:spcBef>
                <a:spcPts val="600"/>
              </a:spcBef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триватиме</a:t>
            </a:r>
            <a:b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30 хвилин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9" name="Правая фигурная скобка 98"/>
          <p:cNvSpPr/>
          <p:nvPr/>
        </p:nvSpPr>
        <p:spPr>
          <a:xfrm rot="10800000">
            <a:off x="1902299" y="827410"/>
            <a:ext cx="396044" cy="3787477"/>
          </a:xfrm>
          <a:prstGeom prst="rightBrace">
            <a:avLst>
              <a:gd name="adj1" fmla="val 8333"/>
              <a:gd name="adj2" fmla="val 49828"/>
            </a:avLst>
          </a:prstGeom>
          <a:ln w="63500">
            <a:solidFill>
              <a:srgbClr val="007F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>
            <a:off x="4427984" y="188640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1 (№1-6)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427984" y="692696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2 (№7-11)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427984" y="1196752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3 (№12-16)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4" name="Правая фигурная скобка 103"/>
          <p:cNvSpPr/>
          <p:nvPr/>
        </p:nvSpPr>
        <p:spPr>
          <a:xfrm>
            <a:off x="6297116" y="404664"/>
            <a:ext cx="396044" cy="5526682"/>
          </a:xfrm>
          <a:prstGeom prst="righ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427984" y="1844824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4 (№17</a:t>
            </a:r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-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21) 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41912">
            <a:off x="746387" y="5347394"/>
            <a:ext cx="12858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289350">
            <a:off x="6738070" y="5293768"/>
            <a:ext cx="1474787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72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0122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703603" y="4797152"/>
            <a:ext cx="6885409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Бажаємо успіхів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та </a:t>
            </a:r>
            <a:r>
              <a:rPr lang="uk-UA" alt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дякуємо за </a:t>
            </a:r>
            <a:r>
              <a:rPr lang="uk-UA" alt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увагу!</a:t>
            </a:r>
          </a:p>
        </p:txBody>
      </p:sp>
    </p:spTree>
    <p:extLst>
      <p:ext uri="{BB962C8B-B14F-4D97-AF65-F5344CB8AC3E}">
        <p14:creationId xmlns:p14="http://schemas.microsoft.com/office/powerpoint/2010/main" xmlns="" val="269267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6770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Що таке ЗНО і де використовуються його результати?</a:t>
            </a:r>
            <a:endParaRPr lang="uk-UA" sz="2800"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40768"/>
            <a:ext cx="853023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 smtClean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ЗНО </a:t>
            </a:r>
            <a:r>
              <a:rPr lang="uk-UA" sz="2600" b="1" dirty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— </a:t>
            </a:r>
            <a:r>
              <a:rPr lang="uk-UA" sz="2600" b="1" dirty="0" smtClean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це ЗОВНІШНЄ </a:t>
            </a:r>
            <a:r>
              <a:rPr lang="uk-UA" sz="2600" b="1" dirty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НЕЗАЛЕЖНЕ ОЦІНЮВАННЯ —</a:t>
            </a:r>
            <a:r>
              <a:rPr lang="uk-UA" sz="2600" b="1" dirty="0" smtClean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  <a:sym typeface="Symbol"/>
              </a:rPr>
              <a:t/>
            </a:r>
            <a:br>
              <a:rPr lang="uk-UA" sz="2600" b="1" dirty="0" smtClean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  <a:sym typeface="Symbol"/>
              </a:rPr>
            </a:br>
            <a:r>
              <a:rPr lang="uk-UA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оцінювання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результатів навчання,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здобутих </a:t>
            </a: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на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рівні повної загальної середньої освіти </a:t>
            </a:r>
          </a:p>
          <a:p>
            <a:pPr indent="355600"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700" b="1" i="1" dirty="0" smtClean="0">
              <a:solidFill>
                <a:srgbClr val="820041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355600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700" b="1" i="1" dirty="0" err="1" smtClean="0">
                <a:solidFill>
                  <a:srgbClr val="82004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Результати</a:t>
            </a:r>
            <a:r>
              <a:rPr lang="ru-RU" sz="2700" b="1" i="1" dirty="0" smtClean="0">
                <a:solidFill>
                  <a:srgbClr val="82004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 ЗНО  </a:t>
            </a:r>
            <a:r>
              <a:rPr lang="ru-RU" sz="2600" b="1" dirty="0" err="1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використовуються</a:t>
            </a: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для </a:t>
            </a:r>
            <a:r>
              <a:rPr lang="ru-RU" sz="2600" b="1" dirty="0" err="1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прийому</a:t>
            </a: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до </a:t>
            </a:r>
            <a:r>
              <a:rPr lang="ru-RU" sz="2600" b="1" dirty="0" err="1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вищих</a:t>
            </a: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навчальних</a:t>
            </a: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закладів</a:t>
            </a: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на </a:t>
            </a:r>
            <a:r>
              <a:rPr lang="ru-RU" sz="2600" b="1" dirty="0" err="1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конкурсній</a:t>
            </a: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основі</a:t>
            </a: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ru-RU" sz="2600" b="1" dirty="0">
              <a:solidFill>
                <a:schemeClr val="bg1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355600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2700" b="1" i="1" dirty="0">
                <a:solidFill>
                  <a:srgbClr val="82004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Результати </a:t>
            </a:r>
            <a:r>
              <a:rPr lang="uk-UA" sz="2700" b="1" i="1" dirty="0" smtClean="0">
                <a:solidFill>
                  <a:srgbClr val="82004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ЗНО </a:t>
            </a:r>
            <a:r>
              <a:rPr lang="uk-UA" sz="2700" b="1" i="1" dirty="0">
                <a:solidFill>
                  <a:srgbClr val="82004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2018 </a:t>
            </a:r>
            <a:r>
              <a:rPr lang="uk-UA" sz="2700" b="1" i="1" dirty="0" smtClean="0">
                <a:solidFill>
                  <a:srgbClr val="82004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зараховують  як  ДПА (державну підсумкову атестацію) </a:t>
            </a:r>
            <a:b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за освітній рівень повної загальної середньої освіти </a:t>
            </a:r>
            <a:r>
              <a:rPr lang="uk-UA" sz="2700" b="1" i="1" dirty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uk-UA" sz="2700" b="1" i="1" dirty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uk-UA" sz="2700" b="1" i="1" dirty="0">
              <a:solidFill>
                <a:srgbClr val="760000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6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46" t="-6923" r="17209" b="32918"/>
          <a:stretch/>
        </p:blipFill>
        <p:spPr>
          <a:xfrm rot="19058585">
            <a:off x="5858751" y="4522498"/>
            <a:ext cx="577860" cy="83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997" y="-27384"/>
            <a:ext cx="9203509" cy="70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47864" y="620688"/>
            <a:ext cx="5472608" cy="4324261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Терміни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п</a:t>
            </a:r>
            <a: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роведення 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та</a:t>
            </a:r>
            <a: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b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предмети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ЗНО-201</a:t>
            </a: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8</a:t>
            </a:r>
            <a:endParaRPr lang="uk-UA" sz="5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0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3768" y="1556792"/>
            <a:ext cx="561662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uk-UA" sz="2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Українська мова і </a:t>
            </a:r>
            <a:r>
              <a:rPr lang="uk-UA" sz="26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література. </a:t>
            </a:r>
            <a:endParaRPr lang="uk-UA" sz="26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Історія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України. 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Математика. 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Біологія.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Географія.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6.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Фізика. 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7.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Хімія.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8. Англійська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мова.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9. Іспанська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мова.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10. Німецька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мова.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Французька мова.</a:t>
            </a:r>
            <a:r>
              <a:rPr lang="uk-UA" sz="2600" b="1" dirty="0">
                <a:solidFill>
                  <a:srgbClr val="28321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443807"/>
            <a:ext cx="7632848" cy="954107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30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Перелік предметів ЗНО-201</a:t>
            </a:r>
            <a:r>
              <a:rPr lang="en-US" sz="3600" b="1" dirty="0" smtClean="0">
                <a:solidFill>
                  <a:srgbClr val="30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8</a:t>
            </a:r>
            <a:r>
              <a:rPr lang="uk-UA" sz="3600" b="1" dirty="0" smtClean="0">
                <a:solidFill>
                  <a:srgbClr val="30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затверджено </a:t>
            </a:r>
            <a:r>
              <a:rPr lang="uk-UA" sz="2000" b="1" i="1" dirty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</a:t>
            </a:r>
            <a:r>
              <a:rPr lang="uk-UA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аказом МОН України </a:t>
            </a:r>
            <a:r>
              <a:rPr lang="uk-UA" sz="2000" b="1" i="1" dirty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від </a:t>
            </a:r>
            <a:r>
              <a:rPr lang="en-US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31</a:t>
            </a:r>
            <a:r>
              <a:rPr lang="uk-UA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.07.201</a:t>
            </a:r>
            <a:r>
              <a:rPr lang="en-US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lang="uk-UA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№ </a:t>
            </a:r>
            <a:r>
              <a:rPr lang="en-US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1103</a:t>
            </a:r>
            <a:r>
              <a:rPr lang="uk-UA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uk-UA" sz="2000" b="1" dirty="0" smtClean="0">
              <a:solidFill>
                <a:srgbClr val="0A0C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19716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6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42592" y="-4969"/>
            <a:ext cx="6624736" cy="1323439"/>
          </a:xfrm>
          <a:prstGeom prst="rect">
            <a:avLst/>
          </a:prstGeom>
          <a:solidFill>
            <a:srgbClr val="DDF4A2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rgbClr val="660033"/>
                </a:solidFill>
                <a:latin typeface="Cambria" pitchFamily="18" charset="0"/>
              </a:rPr>
              <a:t>Календар </a:t>
            </a:r>
            <a:r>
              <a:rPr lang="uk-UA" sz="4400" b="1" dirty="0" smtClean="0">
                <a:ln/>
                <a:solidFill>
                  <a:srgbClr val="660033"/>
                </a:solidFill>
                <a:latin typeface="Cambria" pitchFamily="18" charset="0"/>
              </a:rPr>
              <a:t>ЗНО 201</a:t>
            </a:r>
            <a:r>
              <a:rPr lang="en-US" sz="4400" b="1" dirty="0">
                <a:ln/>
                <a:solidFill>
                  <a:srgbClr val="660033"/>
                </a:solidFill>
                <a:latin typeface="Cambria" pitchFamily="18" charset="0"/>
              </a:rPr>
              <a:t>8</a:t>
            </a:r>
            <a:endParaRPr lang="uk-UA" sz="4400" b="1" dirty="0">
              <a:ln/>
              <a:solidFill>
                <a:srgbClr val="660033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/>
                <a:solidFill>
                  <a:srgbClr val="660033"/>
                </a:solidFill>
                <a:latin typeface="Cambria" pitchFamily="18" charset="0"/>
              </a:rPr>
              <a:t>(</a:t>
            </a:r>
            <a:r>
              <a:rPr lang="uk-UA" sz="36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основна сесія</a:t>
            </a:r>
            <a:r>
              <a:rPr lang="uk-UA" sz="3600" b="1" dirty="0">
                <a:ln/>
                <a:solidFill>
                  <a:srgbClr val="660033"/>
                </a:solidFill>
                <a:latin typeface="Cambria" pitchFamily="18" charset="0"/>
              </a:rPr>
              <a:t>)</a:t>
            </a:r>
            <a:endParaRPr lang="uk-UA" sz="3600" b="1" dirty="0" smtClean="0">
              <a:solidFill>
                <a:srgbClr val="660033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2814"/>
            <a:ext cx="7321898" cy="438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7427214"/>
              </p:ext>
            </p:extLst>
          </p:nvPr>
        </p:nvGraphicFramePr>
        <p:xfrm>
          <a:off x="539553" y="1412780"/>
          <a:ext cx="8280920" cy="518548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574084"/>
                <a:gridCol w="4706836"/>
              </a:tblGrid>
              <a:tr h="579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Дата проведення</a:t>
                      </a:r>
                      <a:endParaRPr lang="uk-UA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Предмет ЗНО</a:t>
                      </a:r>
                      <a:endParaRPr lang="uk-UA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600" b="1" i="1" kern="1200" dirty="0" smtClean="0">
                          <a:ln/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600" b="1" i="1" kern="1200" dirty="0" smtClean="0">
                          <a:ln/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uk-UA" sz="2600" b="1" i="1" kern="1200" dirty="0" smtClean="0">
                          <a:ln/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600" b="1" i="1" kern="1200" dirty="0">
                          <a:ln/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травня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uk-UA" sz="2600" b="1" i="1" kern="1200" dirty="0" smtClean="0">
                          <a:ln/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математика</a:t>
                      </a:r>
                      <a:endParaRPr kumimoji="0" lang="uk-UA" sz="2600" b="1" i="1" kern="1200" dirty="0">
                        <a:ln/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2600" b="1" kern="1200" dirty="0" smtClean="0">
                          <a:ln/>
                          <a:solidFill>
                            <a:srgbClr val="F7273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600" b="1" kern="1200" dirty="0" smtClean="0">
                          <a:ln/>
                          <a:solidFill>
                            <a:srgbClr val="F7273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uk-UA" sz="2600" b="1" kern="1200" dirty="0" smtClean="0">
                          <a:ln/>
                          <a:solidFill>
                            <a:srgbClr val="F7273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600" b="1" kern="1200" dirty="0">
                          <a:ln/>
                          <a:solidFill>
                            <a:srgbClr val="F7273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травня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uk-UA" sz="2600" b="1" kern="1200" dirty="0" smtClean="0">
                          <a:ln/>
                          <a:solidFill>
                            <a:srgbClr val="FF1F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українська мова і література</a:t>
                      </a:r>
                      <a:endParaRPr lang="uk-UA" sz="2600" b="1" kern="1200" dirty="0">
                        <a:ln/>
                        <a:solidFill>
                          <a:srgbClr val="FF1F1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1039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600" b="1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600" b="1" i="1" kern="1200" dirty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травня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іспанська,   німецька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 французька</a:t>
                      </a:r>
                      <a:endParaRPr kumimoji="0" lang="uk-UA" sz="2600" b="1" i="1" kern="1200" dirty="0">
                        <a:ln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01</a:t>
                      </a:r>
                      <a:r>
                        <a:rPr kumimoji="0" lang="uk-UA" sz="2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червня</a:t>
                      </a:r>
                      <a:endParaRPr kumimoji="0" lang="uk-UA" sz="2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600" b="1" kern="120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 англійська мова</a:t>
                      </a:r>
                      <a:endParaRPr kumimoji="0" lang="uk-UA" sz="2600" b="1" kern="12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04 червня</a:t>
                      </a:r>
                      <a:endParaRPr kumimoji="0" lang="uk-UA" sz="2600" b="1" i="1" kern="1200" dirty="0">
                        <a:ln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біологія</a:t>
                      </a:r>
                      <a:endParaRPr kumimoji="0" lang="uk-UA" sz="2600" b="1" i="1" kern="1200" dirty="0">
                        <a:ln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600" b="1" i="1" kern="1200" noProof="0" dirty="0" smtClean="0">
                          <a:ln/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06 червня</a:t>
                      </a:r>
                      <a:endParaRPr kumimoji="0" lang="uk-UA" sz="2600" b="1" i="1" kern="1200" noProof="0" dirty="0">
                        <a:ln/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600" b="1" i="1" kern="1200" noProof="0" dirty="0" smtClean="0">
                          <a:ln/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 історія України</a:t>
                      </a:r>
                      <a:endParaRPr kumimoji="0" lang="uk-UA" sz="2600" b="1" i="1" kern="1200" noProof="0" dirty="0">
                        <a:ln/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08</a:t>
                      </a:r>
                      <a:r>
                        <a:rPr kumimoji="0"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600" b="1" i="1" kern="1200" dirty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червня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географія</a:t>
                      </a:r>
                      <a:endParaRPr kumimoji="0" lang="uk-UA" sz="2600" b="1" i="1" kern="1200" dirty="0">
                        <a:ln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uk-UA" sz="2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sz="2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червня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ru-RU" sz="2600" b="1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фізика</a:t>
                      </a:r>
                      <a:endParaRPr kumimoji="0" lang="uk-UA" sz="2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600" b="1" i="1" kern="1200" dirty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червня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ru-RU" sz="2600" b="1" i="1" kern="1200" dirty="0" err="1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хімія</a:t>
                      </a:r>
                      <a:endParaRPr kumimoji="0" lang="uk-UA" sz="2600" b="1" i="1" kern="1200" dirty="0">
                        <a:ln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0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6009" y="1052736"/>
            <a:ext cx="8424936" cy="438581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uk-UA" sz="31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ЗАВДАННЯ ДЛЯ СЕРТИФІКАЦІЙНИХ </a:t>
            </a:r>
            <a:r>
              <a:rPr lang="uk-UA" sz="31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РОБІТ </a:t>
            </a:r>
            <a:br>
              <a:rPr lang="uk-UA" sz="31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 </a:t>
            </a:r>
            <a:r>
              <a:rPr lang="uk-UA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  математики, української мови </a:t>
            </a:r>
            <a:r>
              <a:rPr lang="uk-UA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uk-UA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і </a:t>
            </a:r>
            <a:r>
              <a:rPr lang="uk-UA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літератури, іспанської, німецької, французької, англійської мов, біології, історії України, географії, фізики та хімії</a:t>
            </a:r>
            <a:r>
              <a:rPr lang="uk-UA" sz="31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uk-UA" sz="31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uk-UA" sz="31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uk-UA" sz="31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відповідатимуть</a:t>
            </a:r>
            <a:r>
              <a:rPr lang="uk-UA" sz="31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k-UA" sz="3100" b="1" i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Програмам ЗНО</a:t>
            </a:r>
            <a:r>
              <a:rPr lang="uk-UA" sz="3100" b="1" i="1" dirty="0" smtClean="0">
                <a:solidFill>
                  <a:srgbClr val="76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br>
              <a:rPr lang="uk-UA" sz="3100" b="1" i="1" dirty="0" smtClean="0">
                <a:solidFill>
                  <a:srgbClr val="76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uk-UA" sz="31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які затверджені наказом </a:t>
            </a:r>
            <a:br>
              <a:rPr lang="uk-UA" sz="31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uk-UA" sz="31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Міністерства </a:t>
            </a:r>
            <a:r>
              <a:rPr lang="uk-UA" sz="31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освіти і науки України </a:t>
            </a:r>
            <a:r>
              <a:rPr lang="uk-UA" sz="31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uk-UA" sz="31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uk-UA" sz="31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від 03.02.2016 № 77.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84917">
            <a:off x="661070" y="3511950"/>
            <a:ext cx="695774" cy="75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9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7664" y="100101"/>
            <a:ext cx="6264696" cy="1077218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Характеристики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сертифікаційних робіт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8165"/>
            <a:ext cx="8358124" cy="544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8489006"/>
              </p:ext>
            </p:extLst>
          </p:nvPr>
        </p:nvGraphicFramePr>
        <p:xfrm>
          <a:off x="179513" y="1268760"/>
          <a:ext cx="8856982" cy="54006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2880319"/>
                <a:gridCol w="1659813"/>
                <a:gridCol w="2102604"/>
                <a:gridCol w="2214246"/>
              </a:tblGrid>
              <a:tr h="2023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Назва предмета тестування</a:t>
                      </a: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Кількість тестових завдань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Час відведений на виконання тесту, хвилин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Максимальна кількість балів за виконання усіх завдань тесту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89212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2800" b="1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Українська мова </a:t>
                      </a:r>
                      <a:br>
                        <a:rPr kumimoji="0" lang="uk-UA" sz="2800" b="1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</a:br>
                      <a:r>
                        <a:rPr kumimoji="0" lang="uk-UA" sz="2800" b="1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і </a:t>
                      </a: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література</a:t>
                      </a: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68000"/>
                      </a:schemeClr>
                    </a:solidFill>
                  </a:tcPr>
                </a:tc>
              </a:tr>
              <a:tr h="54397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Математика</a:t>
                      </a: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28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28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</a:tr>
              <a:tr h="45694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Історія України</a:t>
                      </a: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</a:tr>
              <a:tr h="1483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Іноземні мови </a:t>
                      </a:r>
                      <a:b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</a:br>
                      <a:r>
                        <a:rPr kumimoji="0" lang="uk-UA" sz="18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(англійська, </a:t>
                      </a:r>
                      <a:r>
                        <a:rPr kumimoji="0" lang="uk-UA" sz="1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uk-UA" sz="1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</a:br>
                      <a:r>
                        <a:rPr kumimoji="0" lang="uk-UA" sz="1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німецька</a:t>
                      </a:r>
                      <a:r>
                        <a:rPr kumimoji="0" lang="uk-UA" sz="18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 </a:t>
                      </a:r>
                      <a:endParaRPr kumimoji="0" lang="uk-UA" sz="1800" b="1" u="none" strike="noStrike" kern="1200" dirty="0" smtClean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1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французька, іспанська</a:t>
                      </a:r>
                      <a:r>
                        <a:rPr kumimoji="0" lang="uk-UA" sz="18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59</a:t>
                      </a:r>
                      <a:endParaRPr kumimoji="0" lang="uk-UA" sz="2800" b="1" u="none" strike="noStrike" kern="1200" dirty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2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uk-UA" sz="2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uk-UA" sz="2800" b="1" u="none" strike="noStrike" kern="1200" dirty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72</a:t>
                      </a:r>
                      <a:endParaRPr kumimoji="0" lang="uk-UA" sz="2800" b="1" u="none" strike="noStrike" kern="1200" dirty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7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7664" y="100101"/>
            <a:ext cx="6264696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3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Характеристики </a:t>
            </a:r>
          </a:p>
          <a:p>
            <a:pPr algn="ctr">
              <a:defRPr/>
            </a:pPr>
            <a:r>
              <a:rPr lang="uk-UA" sz="33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сертифікаційних робіт</a:t>
            </a:r>
            <a:endParaRPr lang="uk-UA" sz="3300" b="1" dirty="0">
              <a:ln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8165"/>
            <a:ext cx="8928992" cy="544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4344033"/>
              </p:ext>
            </p:extLst>
          </p:nvPr>
        </p:nvGraphicFramePr>
        <p:xfrm>
          <a:off x="161257" y="1261510"/>
          <a:ext cx="8875239" cy="543412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2759527"/>
                <a:gridCol w="1789963"/>
                <a:gridCol w="2106939"/>
                <a:gridCol w="2218810"/>
              </a:tblGrid>
              <a:tr h="119005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35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Назва предмета тестування</a:t>
                      </a: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35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Кількість тестових завдань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35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Час відведений на виконання тесту, хвилин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35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Максимальна кількість балів за виконання усіх завдань тесту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31461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Фізика</a:t>
                      </a:r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38</a:t>
                      </a:r>
                      <a:endParaRPr kumimoji="0" lang="uk-UA" sz="3000" b="1" u="none" strike="noStrike" kern="1200" dirty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60</a:t>
                      </a:r>
                      <a:endParaRPr kumimoji="0" lang="uk-UA" sz="3000" b="1" u="none" strike="noStrike" kern="1200" dirty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1000"/>
                      </a:schemeClr>
                    </a:solidFill>
                  </a:tcPr>
                </a:tc>
              </a:tr>
              <a:tr h="31461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Хімія</a:t>
                      </a:r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52</a:t>
                      </a:r>
                      <a:endParaRPr kumimoji="0" lang="uk-UA" sz="3000" b="1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</a:tr>
              <a:tr h="31461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Біологія</a:t>
                      </a:r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48</a:t>
                      </a:r>
                      <a:endParaRPr kumimoji="0" lang="uk-UA" sz="3000" b="1" u="none" strike="noStrike" kern="1200" dirty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80</a:t>
                      </a:r>
                      <a:endParaRPr kumimoji="0" lang="uk-UA" sz="3000" b="1" u="none" strike="noStrike" kern="1200" dirty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</a:tr>
              <a:tr h="10183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Географія</a:t>
                      </a:r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56</a:t>
                      </a:r>
                      <a:endParaRPr kumimoji="0" lang="uk-UA" sz="3000" b="1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150</a:t>
                      </a:r>
                      <a:endParaRPr kumimoji="0" lang="uk-UA" sz="3000" b="1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94</a:t>
                      </a:r>
                      <a:endParaRPr kumimoji="0" lang="uk-UA" sz="3000" b="1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411"/>
          <a:stretch/>
        </p:blipFill>
        <p:spPr>
          <a:xfrm>
            <a:off x="1187624" y="716797"/>
            <a:ext cx="7274334" cy="4799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5658480"/>
            <a:ext cx="9036496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indent="266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Зверніть увагу!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сайті </a:t>
            </a:r>
            <a:r>
              <a:rPr lang="uk-UA" sz="22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ДпРЦОЯО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(www.dneprtest.dp.ua) </a:t>
            </a:r>
            <a:br>
              <a:rPr lang="uk-UA" sz="2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  розділі «Предмети ЗНО-2018»</a:t>
            </a: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розміщено  інформаційні матеріали, 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які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допоможуть Вам підготуватися до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ЗНО.  </a:t>
            </a:r>
            <a:endParaRPr lang="uk-UA" sz="2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066098"/>
            <a:ext cx="695774" cy="75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2012"/>
            <a:ext cx="8023071" cy="482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412"/>
            <a:ext cx="75608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33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САЙТ </a:t>
            </a:r>
            <a:r>
              <a:rPr lang="uk-UA" sz="3300" b="1" dirty="0" err="1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ДпРЦОЯО</a:t>
            </a:r>
            <a:r>
              <a:rPr lang="uk-UA" sz="33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про предмети ЗНО</a:t>
            </a:r>
            <a:endParaRPr lang="uk-UA" sz="3300" b="1" dirty="0">
              <a:ln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7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4372</TotalTime>
  <Words>597</Words>
  <Application>Microsoft Office PowerPoint</Application>
  <PresentationFormat>Экран (4:3)</PresentationFormat>
  <Paragraphs>189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</dc:creator>
  <cp:lastModifiedBy>Наталья</cp:lastModifiedBy>
  <cp:revision>743</cp:revision>
  <cp:lastPrinted>2017-11-15T14:40:19Z</cp:lastPrinted>
  <dcterms:created xsi:type="dcterms:W3CDTF">2016-10-21T09:29:19Z</dcterms:created>
  <dcterms:modified xsi:type="dcterms:W3CDTF">2018-06-12T09:23:33Z</dcterms:modified>
</cp:coreProperties>
</file>