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sldIdLst>
    <p:sldId id="257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00"/>
    <a:srgbClr val="006600"/>
    <a:srgbClr val="D60093"/>
    <a:srgbClr val="0033CC"/>
    <a:srgbClr val="9900CC"/>
    <a:srgbClr val="660033"/>
    <a:srgbClr val="990099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90" y="-6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5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4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6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0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3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3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2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1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9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0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4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0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0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0B3A17-58E8-4282-AF7E-99B7D10F11C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C13FE-E75F-4C7D-8416-0EAEEE1C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8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1621366" y="1802144"/>
            <a:ext cx="8949267" cy="321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8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8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 психолога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8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забезпеченню супроводу інклюзивного навчання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4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175" y="530136"/>
            <a:ext cx="889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арт технік у корекції ЗПР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5550" y="1293940"/>
            <a:ext cx="10001250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у дітей з ЗПР інтерес до різних видів образотворчої діяльності</a:t>
            </a:r>
            <a:endParaRPr lang="ru-RU" sz="1600" dirty="0">
              <a:solidFill>
                <a:srgbClr val="D600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дрібної моторики</a:t>
            </a:r>
            <a:endParaRPr lang="ru-RU" sz="1600" dirty="0">
              <a:solidFill>
                <a:srgbClr val="D600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словесно-логічного мислення, вдосконалення наочних форм мислення, корекція </a:t>
            </a:r>
            <a:r>
              <a:rPr lang="uk-UA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мовного</a:t>
            </a:r>
            <a:r>
              <a:rPr lang="uk-UA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розвитку, збагачення словникового запасу</a:t>
            </a:r>
            <a:endParaRPr lang="ru-RU" sz="1600" dirty="0">
              <a:solidFill>
                <a:srgbClr val="D600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довільності, інтелектуальної, комунікативної активності</a:t>
            </a:r>
            <a:endParaRPr lang="ru-RU" sz="1600" dirty="0">
              <a:solidFill>
                <a:srgbClr val="D600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 та закріплення знань і уявлень про навколишній світ.</a:t>
            </a:r>
            <a:endParaRPr lang="ru-RU" sz="1600" dirty="0">
              <a:solidFill>
                <a:srgbClr val="D600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Удосконалення умінь і навичок роботи з різними інструментами і матеріалами</a:t>
            </a:r>
            <a:endParaRPr lang="ru-RU" sz="1600" dirty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Коригування недоліків в знаннях в формі загальних уявлень</a:t>
            </a:r>
            <a:endParaRPr lang="ru-RU" sz="1600" dirty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навичок програмування діяльності</a:t>
            </a:r>
            <a:endParaRPr lang="ru-RU" sz="1600" dirty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Сприяння вільному творчому самовираженню</a:t>
            </a:r>
            <a:endParaRPr lang="ru-RU" sz="1600" dirty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Сприяння розвитку допитливості та пізнавальної активності.</a:t>
            </a:r>
            <a:endParaRPr lang="ru-RU" sz="1600" dirty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оцінного ставлення до результатів образотворчої діяльності, власного і однолітків</a:t>
            </a:r>
            <a:endParaRPr lang="ru-RU" sz="1600" dirty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творчих проявів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у дітей моторного алгоритму образотворчих дій, техніки зображення, просторових орієнтувань, уявлень про засоби «образотворчої мови»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 нових позитивних переживань дитини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Полегшення засвоєння нових позитивних установок і форм поведінки, корекція комунікативної функції;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довіри, взаєморозуміння між учасниками процесу</a:t>
            </a:r>
            <a:endParaRPr lang="ru-RU" sz="16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9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6" y="217095"/>
            <a:ext cx="2963328" cy="3248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00" y="217095"/>
            <a:ext cx="3185900" cy="3248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876" y="217095"/>
            <a:ext cx="3089124" cy="3168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00" y="3528718"/>
            <a:ext cx="3185900" cy="3128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96" y="3609470"/>
            <a:ext cx="2963328" cy="3047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9876" y="3499243"/>
            <a:ext cx="3158171" cy="3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549" y="1408072"/>
            <a:ext cx="1050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Займаючись</a:t>
            </a:r>
            <a:r>
              <a:rPr lang="ru-RU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Сидіть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праворуч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Права сторона -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перебуваєте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справа,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допомагаєте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просуватися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потрібному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чекаєте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Займайте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Левелінга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очей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стільчику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</a:t>
            </a:r>
            <a:r>
              <a:rPr lang="ru-RU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4900" y="4792860"/>
            <a:ext cx="971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природніше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способами,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подобаються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хвалити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endParaRPr lang="ru-RU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5007" y="708461"/>
            <a:ext cx="2621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err="1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Очі</a:t>
            </a:r>
            <a:r>
              <a:rPr lang="ru-RU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600" b="1" i="1" dirty="0" err="1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очі</a:t>
            </a:r>
            <a:r>
              <a:rPr lang="ru-RU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3600" dirty="0">
              <a:solidFill>
                <a:srgbClr val="6666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7600" y="2985254"/>
            <a:ext cx="10350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лідкуйте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голосом і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(паузи,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наголоси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тембр,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Приймайте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такою,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є!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 ним «тут і зараз» (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думаючи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втрачаєте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з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Залиште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порогом ваш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дозволяйте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дратуватися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брехати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прикидатися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будьте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спокійні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щирі</a:t>
            </a:r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01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33417"/>
            <a:ext cx="9601196" cy="1102978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uk-UA" sz="53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Мета:</a:t>
            </a:r>
            <a:r>
              <a:rPr lang="ru-RU" sz="60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60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2800" b="1" i="1" dirty="0">
                <a:ln>
                  <a:noFill/>
                </a:ln>
                <a:solidFill>
                  <a:srgbClr val="CC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Адаптація навчально-розвивального процесу </a:t>
            </a:r>
            <a:br>
              <a:rPr lang="uk-UA" sz="2800" b="1" i="1" dirty="0">
                <a:ln>
                  <a:noFill/>
                </a:ln>
                <a:solidFill>
                  <a:srgbClr val="CC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ln>
                  <a:noFill/>
                </a:ln>
                <a:solidFill>
                  <a:srgbClr val="CC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можливості дитини з особливими освітніми проблемами</a:t>
            </a:r>
            <a:r>
              <a:rPr lang="ru-RU" sz="2800" b="1" i="1" dirty="0">
                <a:ln>
                  <a:noFill/>
                </a:ln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n>
                  <a:noFill/>
                </a:ln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95308" y="2482911"/>
            <a:ext cx="2636293" cy="36542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Інклюзивний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підхід</a:t>
            </a:r>
            <a:endParaRPr lang="ru-RU" sz="1600" b="1" i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умов, за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учні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однаковий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доступ до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тому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особливими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освітніми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потребами,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учні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отримати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досвід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подоланню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упереджень</a:t>
            </a:r>
            <a:r>
              <a:rPr lang="ru-RU" sz="14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14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дискримінації</a:t>
            </a:r>
            <a:r>
              <a:rPr lang="ru-RU" sz="14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формуванню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позитивного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ставлення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тих, 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хто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6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відрізняється</a:t>
            </a:r>
            <a:r>
              <a:rPr lang="ru-RU" sz="16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b="1" dirty="0">
              <a:solidFill>
                <a:srgbClr val="6600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7" y="2573664"/>
            <a:ext cx="2469094" cy="3651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88110"/>
            <a:ext cx="2469094" cy="365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9243" y="4196526"/>
            <a:ext cx="5076543" cy="21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Інклюзивна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чення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основного права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потребами, в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загальноосвітнього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  <a:endParaRPr lang="ru-RU" sz="1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7253" y="2482911"/>
            <a:ext cx="28617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Інклюзивна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</a:t>
            </a:r>
          </a:p>
          <a:p>
            <a:pPr algn="just"/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інклюзивну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освіту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систему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освітніх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адаптує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навчальні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фізичне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</a:t>
            </a:r>
            <a:r>
              <a:rPr lang="ru-RU" sz="15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5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15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5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15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використовуючи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наявні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залучаючи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батьків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співпрацюючи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фахівцями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спеціальних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освітніх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 </a:t>
            </a:r>
            <a:r>
              <a:rPr lang="ru-RU" sz="1600" b="1" i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FF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4386" y="2385228"/>
            <a:ext cx="5076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3992A"/>
              </a:buClr>
              <a:buSzPct val="115000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Інклюзія </a:t>
            </a:r>
          </a:p>
          <a:p>
            <a:pPr lvl="0" algn="just">
              <a:buClr>
                <a:srgbClr val="83992A"/>
              </a:buClr>
              <a:buSzPct val="115000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(від лат. і</a:t>
            </a:r>
            <a:r>
              <a:rPr lang="ru-RU" sz="16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nclusion</a:t>
            </a: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включення, введення, приєднання) – політика і процес, що передбачає отримання рівних можливостей у навчанні та соціальному житті для всіх дітей, що передбачає створення таких умов, за яких «особливі» діти не відділяються від інших.</a:t>
            </a:r>
            <a:r>
              <a:rPr lang="ru-RU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50" y="1041553"/>
            <a:ext cx="10477500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діяльності психолога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забезпеченню супроводу інклюзивного навчання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8900" y="2539153"/>
            <a:ext cx="9499600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Організаційно-методичні заходи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Участь у ШМППК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Участь у розробці індивідуального плану розвитку учнів з ІФН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Консультаційна робота з батьками, педагогами, адміністрацією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Корекційна робота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uk-UA" sz="24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Моніторинг досягнень учнів з ІФН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9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100" y="648066"/>
            <a:ext cx="924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Групи учнів що мають освітні проблеми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5200" y="2668493"/>
            <a:ext cx="8661400" cy="111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зони ризику (профілактичні заходи)</a:t>
            </a:r>
            <a:endParaRPr lang="ru-RU" sz="1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групи ризику (корекційна робота)</a:t>
            </a:r>
            <a:endParaRPr lang="ru-RU" sz="1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з особливими освітніми проблемами (реабілітаційна робота) </a:t>
            </a:r>
            <a:endParaRPr lang="ru-RU" sz="1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2100" y="3832403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uk-UA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з </a:t>
            </a:r>
            <a:r>
              <a:rPr lang="uk-UA" sz="1400" b="1" i="1" dirty="0" err="1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опереджаючім</a:t>
            </a:r>
            <a:r>
              <a:rPr lang="uk-UA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розвитком</a:t>
            </a:r>
            <a:endParaRPr lang="ru-RU" sz="1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uk-UA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з соціально вразливих груп населення</a:t>
            </a:r>
            <a:endParaRPr lang="ru-RU" sz="1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uk-UA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 занедбані</a:t>
            </a:r>
            <a:endParaRPr lang="ru-RU" sz="1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uk-UA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з порушенням психофізичного розвитку, з вадами:</a:t>
            </a:r>
            <a:r>
              <a:rPr lang="ru-RU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5600" y="4897440"/>
            <a:ext cx="78867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опорно-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рухового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слуху (глухота,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туговухість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зору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сліпота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когнитивно</a:t>
            </a: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-інтелектуального розвитку 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ММД, ЗПР,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олігофренія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</a:t>
            </a:r>
            <a:r>
              <a:rPr lang="ru-RU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профілям</a:t>
            </a: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(розлад </a:t>
            </a:r>
            <a:r>
              <a:rPr lang="uk-UA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аутичного</a:t>
            </a: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спектру, </a:t>
            </a:r>
            <a:r>
              <a:rPr lang="uk-UA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  поведінкові)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9488" y="1369451"/>
            <a:ext cx="5383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особливими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освітніми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потребами </a:t>
            </a:r>
          </a:p>
          <a:p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яке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охоплює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чиї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освітні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виходять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межі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загальноприйнятої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норми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йдеться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особливостями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психофізичного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обдарованих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вразливих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600" b="1" i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9044" y="1381076"/>
            <a:ext cx="4432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психофізичного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зумовлені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природженими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набутими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розладами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нормального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фізичного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психічного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3588" y="1111334"/>
            <a:ext cx="782320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i="1" dirty="0" err="1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sz="20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медико-</a:t>
            </a:r>
            <a:r>
              <a:rPr lang="ru-RU" sz="2000" b="1" i="1" dirty="0" err="1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0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20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консиліум</a:t>
            </a:r>
            <a:r>
              <a:rPr lang="ru-RU" sz="20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132" y="1123376"/>
            <a:ext cx="10526712" cy="12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sz="1600" b="1" i="1" dirty="0">
                <a:solidFill>
                  <a:srgbClr val="99009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Форма взаємодії учасників НВП</a:t>
            </a:r>
            <a:endParaRPr lang="ru-RU" sz="1600" dirty="0">
              <a:solidFill>
                <a:srgbClr val="990099"/>
              </a:solidFill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99009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Об'єднаний загальною метою колектив фахівців, який реалізує певну стратегію супроводу дитини. </a:t>
            </a:r>
            <a:endParaRPr lang="ru-RU" sz="1600" dirty="0">
              <a:solidFill>
                <a:srgbClr val="99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99009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Форма методичної роботи педагогічного колективу навчального закладу з колом діагностико-виховних завдань </a:t>
            </a:r>
            <a:endParaRPr lang="ru-RU" sz="1600" dirty="0">
              <a:solidFill>
                <a:srgbClr val="99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900" y="675483"/>
            <a:ext cx="10363200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uk-UA" sz="16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Консиліум (лат.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Consilium</a:t>
            </a:r>
            <a:r>
              <a:rPr lang="uk-UA" sz="1600" b="1" i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нараду, обговорення)  - нарада кількох вчених однієї або різних спеціальностей.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132" y="2570169"/>
            <a:ext cx="5731826" cy="351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психолого-медико-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консиліуму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"/>
              </a:lnSpc>
              <a:spcAft>
                <a:spcPts val="800"/>
              </a:spcAft>
            </a:pPr>
            <a:r>
              <a:rPr lang="ru-RU" sz="11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indent="342900" algn="ctr">
              <a:lnSpc>
                <a:spcPct val="98000"/>
              </a:lnSpc>
              <a:spcAft>
                <a:spcPts val="800"/>
              </a:spcAft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Колегіальне рішення щодо розробки індивідуального освітнього плану розвитку дитини з ООП:</a:t>
            </a:r>
            <a:endParaRPr lang="ru-RU" sz="1600" b="1" i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діагностичного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корекційного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проблемами та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особливих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соматичного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стану,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</a:t>
            </a:r>
            <a:r>
              <a:rPr lang="uk-UA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ення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</a:t>
            </a:r>
            <a:r>
              <a:rPr lang="uk-UA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маршрут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педагогом,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корекційні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психологом,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-логопедом, 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вибір навчальних програм,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районну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психолого-медико-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консультацію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можливостям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  <a:endParaRPr lang="ru-RU" sz="1400" b="1" i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29546" y="3593728"/>
            <a:ext cx="508253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 директора про створення ШМППК</a:t>
            </a:r>
            <a:endParaRPr lang="ru-RU" sz="1600" b="1" i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 голови ШМППК                             (заступник директора з НВР)</a:t>
            </a:r>
            <a:endParaRPr lang="ru-RU" sz="1600" b="1" i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 постійного складу членів ШМППК</a:t>
            </a:r>
            <a:endParaRPr lang="ru-RU" sz="1600" b="1" i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Затвердження плану роботи ШМППК</a:t>
            </a:r>
            <a:endParaRPr lang="ru-RU" sz="1600" b="1" i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планових заходів</a:t>
            </a:r>
            <a:endParaRPr lang="ru-RU" sz="1600" b="1" i="1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562" y="2684906"/>
            <a:ext cx="344677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діяльності ШМППК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4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0" y="563248"/>
            <a:ext cx="98425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психолога у розробці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індивідуального плану розвитку учнів з ІФН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500" y="2195934"/>
            <a:ext cx="51181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Індивідуальний</a:t>
            </a:r>
            <a:r>
              <a:rPr lang="ru-RU" sz="20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навчальний</a:t>
            </a:r>
            <a:r>
              <a:rPr lang="ru-RU" sz="2000" b="1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</a:t>
            </a:r>
          </a:p>
          <a:p>
            <a:pPr algn="ctr">
              <a:spcAft>
                <a:spcPts val="0"/>
              </a:spcAft>
            </a:pPr>
            <a:endParaRPr lang="ru-RU" sz="2000" b="1" i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документ,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детальну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дитину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сильні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слабкі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вона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отримувати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 algn="just"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9300" y="3148013"/>
            <a:ext cx="71008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психолога </a:t>
            </a:r>
          </a:p>
          <a:p>
            <a:pPr lvl="0" algn="ctr"/>
            <a:endParaRPr lang="ru-RU" sz="2000" dirty="0">
              <a:solidFill>
                <a:srgbClr val="FF0000"/>
              </a:solidFill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Експертна оцінка</a:t>
            </a:r>
            <a:endParaRPr lang="ru-RU" sz="2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</a:t>
            </a:r>
            <a:r>
              <a:rPr lang="uk-UA" sz="2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психокорекційної</a:t>
            </a: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програми</a:t>
            </a:r>
            <a:endParaRPr lang="ru-RU" sz="2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Співпраця з батьками та вчителями</a:t>
            </a:r>
            <a:endParaRPr lang="ru-RU" sz="2000" dirty="0">
              <a:solidFill>
                <a:srgbClr val="0033CC"/>
              </a:solidFill>
            </a:endParaRPr>
          </a:p>
          <a:p>
            <a:pPr marL="342900" indent="-342900" algn="ctr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</a:t>
            </a:r>
            <a:r>
              <a:rPr lang="uk-UA" sz="2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ація</a:t>
            </a: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діагностичних</a:t>
            </a:r>
            <a:r>
              <a:rPr lang="ru-RU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uk-UA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 рекомендацій щодо шляхів вирішення</a:t>
            </a:r>
            <a:endParaRPr lang="ru-RU" sz="2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0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900" y="438386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Зміст </a:t>
            </a:r>
          </a:p>
          <a:p>
            <a:pPr algn="ctr"/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індивідуального плану розвитку учня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085089"/>
            <a:ext cx="6096000" cy="8409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9045" y="1803750"/>
            <a:ext cx="8216900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інформація та анамнез</a:t>
            </a:r>
            <a:endParaRPr lang="ru-RU" sz="1600" b="1" i="1" dirty="0">
              <a:solidFill>
                <a:srgbClr val="99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Виявлення статусу розвитку</a:t>
            </a:r>
            <a:endParaRPr lang="ru-RU" sz="1600" b="1" i="1" dirty="0">
              <a:solidFill>
                <a:srgbClr val="99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Виявлення сформованості навчальних навичок, знань, вмінь</a:t>
            </a:r>
            <a:endParaRPr lang="ru-RU" sz="1600" b="1" i="1" dirty="0">
              <a:solidFill>
                <a:srgbClr val="99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Виявлення зони можливостей навченості та зони ближнього розвитку </a:t>
            </a:r>
            <a:endParaRPr lang="ru-RU" sz="1600" b="1" i="1" dirty="0">
              <a:solidFill>
                <a:srgbClr val="99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99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Винесення загального заключення</a:t>
            </a:r>
            <a:endParaRPr lang="ru-RU" sz="1600" b="1" i="1" dirty="0">
              <a:solidFill>
                <a:srgbClr val="99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1145" y="3193633"/>
            <a:ext cx="8801100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мети розвивального процесу</a:t>
            </a:r>
            <a:endParaRPr lang="ru-RU" sz="1600" b="1" i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задач та шлях реалізації</a:t>
            </a:r>
            <a:endParaRPr lang="ru-RU" sz="1600" b="1" i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рекомендацій для вчителів та батьків</a:t>
            </a:r>
            <a:endParaRPr lang="ru-RU" sz="1600" b="1" i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додаткових освітніх послуг</a:t>
            </a:r>
            <a:endParaRPr lang="ru-RU" sz="1600" b="1" i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навчальних програм за рекомендаціями МОН, їх адаптація, модифікація</a:t>
            </a:r>
            <a:endParaRPr lang="ru-RU" sz="1600" b="1" i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розкладу та робочих планів </a:t>
            </a:r>
            <a:endParaRPr lang="ru-RU" sz="1600" b="1" i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індивідуальних корекційних програм</a:t>
            </a:r>
            <a:endParaRPr lang="ru-RU" sz="1600" b="1" i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3209" y="5075459"/>
            <a:ext cx="276860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 3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445" y="2103642"/>
            <a:ext cx="13580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Частина 1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445" y="3451226"/>
            <a:ext cx="13580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 2.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0399" y="5149382"/>
            <a:ext cx="436946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 програми, календарне планування</a:t>
            </a:r>
            <a:endParaRPr lang="ru-RU" b="1" i="1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3209" y="5758030"/>
            <a:ext cx="130035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 4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0829" y="5573652"/>
            <a:ext cx="375513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Збірник продуктів діяльності учня</a:t>
            </a:r>
            <a:endParaRPr lang="ru-RU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200" y="616308"/>
            <a:ext cx="725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корекційної програми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62639"/>
            <a:ext cx="5028559" cy="4592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6300" y="1810207"/>
            <a:ext cx="6426200" cy="417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Етіопатогенетичний</a:t>
            </a: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підхід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етіології та структур дефекту - основа для вибору оптимальної корекційної програми. 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Єдність діагностики і корекції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 за динамікою розвитку дитини визначає шляхи, методі і зміст роботі на різних етапах навчання і виховання.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Комплексний  підхід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корекції сумежних фахівців (логопедів, дефектологів, медиків).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Динамічний  вивчення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спільної діяльності дитини з дорослим при засвоєнні нових способів, дій дозволяє визначити зону найближчого розвитку, а значить і здатність до навчання.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Єдність  вікового та індивідуального в розвитку дитини.</a:t>
            </a:r>
            <a:endParaRPr lang="ru-RU" sz="16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Діяльнісний  принцип здійснення корекції. активна діяльність дитини є рушійною силою розвитку, що провідна діяльність найбільшою мірою сприяє розвитку дитини.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 корекційних заходів </a:t>
            </a:r>
            <a:endParaRPr lang="ru-RU" sz="16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2613" y="1342075"/>
            <a:ext cx="49802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  організації корекційної роботи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8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152" y="667435"/>
            <a:ext cx="5469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ln w="9525" cap="flat" cmpd="sng" algn="ctr">
                  <a:solidFill>
                    <a:srgbClr val="548235"/>
                  </a:solidFill>
                  <a:prstDash val="solid"/>
                  <a:round/>
                </a:ln>
                <a:gradFill>
                  <a:gsLst>
                    <a:gs pos="0">
                      <a:srgbClr val="FFC000"/>
                    </a:gs>
                    <a:gs pos="42000">
                      <a:srgbClr val="2F5597"/>
                    </a:gs>
                    <a:gs pos="69000">
                      <a:srgbClr val="548235"/>
                    </a:gs>
                    <a:gs pos="97000">
                      <a:srgbClr val="FF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дітей з ЗПР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4651" y="-177564"/>
            <a:ext cx="3225800" cy="11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616" y="4263872"/>
            <a:ext cx="553038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відчуття і сприйняття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 сприйняття знижена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Зорове сприйняття розвинене краще слухового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Порушена орієнтування в просторі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уваги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Низька концентрація, стійкість, довільність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Порушений об’єм і переключення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0451" y="3416589"/>
            <a:ext cx="5414648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пам'яті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Низький рівень продуктивності і обмежений обсяг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Нездатність користуватися </a:t>
            </a:r>
            <a:r>
              <a:rPr lang="uk-UA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мнемотехніками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Потребує багаторазових повторень та опори на досвід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Мозаїчність запам'ятовування матеріалу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Переважання наочно-образної пам'яті над вербальної,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Низька розумова активність при відтворенні інформації.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137524"/>
            <a:ext cx="607996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мислення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 з аналізом і синтезом, порівнянням, узагальненням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Порушено визначення причинно – наслідкових </a:t>
            </a:r>
            <a:r>
              <a:rPr lang="uk-UA" sz="1400" b="1" i="1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зв'язків</a:t>
            </a: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висновків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 засвоєння понять і термінів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Нездатність виділяти суттєві ознаки.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 цілісності, цілеспрямованості, активності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Недостатність загального запасу знань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Обмеженість уявлень про навколишній світ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Бідність фантазії </a:t>
            </a:r>
            <a:endParaRPr lang="ru-RU" sz="1400" dirty="0">
              <a:solidFill>
                <a:srgbClr val="99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679" y="1247557"/>
            <a:ext cx="513144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Особистісна сфера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сформованість мотиваційно - цільової основи діяльності;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незрілість </a:t>
            </a:r>
            <a:r>
              <a:rPr lang="uk-UA" sz="14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вольової сфери;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утруднене соціальний розвиток дитини;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не сформованість загальної здібності до навчання.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низький пізнавальний інтерес</a:t>
            </a:r>
            <a:endParaRPr lang="ru-RU" sz="14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0450" y="5299480"/>
            <a:ext cx="541464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мови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Затримка </a:t>
            </a:r>
            <a:r>
              <a:rPr lang="uk-UA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мовного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розвитку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Прояви </a:t>
            </a:r>
            <a:r>
              <a:rPr lang="uk-UA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дислалії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дисграфії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дислексії</a:t>
            </a: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дискалькулия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77" y="2842529"/>
            <a:ext cx="545687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вольова сфера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 у вербалізації своїх емоцій, станів, настрою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Виражені емоційна лабільність, безініціативність, безвольність,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Низький рівень самоконтролю, довільної регуляції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 афективні реакції, агресивність, конфліктність, тривожність.</a:t>
            </a:r>
            <a:endParaRPr lang="ru-RU" sz="14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4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382</TotalTime>
  <Words>1257</Words>
  <Application>Microsoft Office PowerPoint</Application>
  <PresentationFormat>Произвольный</PresentationFormat>
  <Paragraphs>177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Презентация PowerPoint</vt:lpstr>
      <vt:lpstr>Мета: Адаптація навчально-розвивального процесу  під можливості дитини з особливими освітніми проблемами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Терентьев</dc:creator>
  <cp:lastModifiedBy>Admin</cp:lastModifiedBy>
  <cp:revision>27</cp:revision>
  <dcterms:created xsi:type="dcterms:W3CDTF">2016-12-12T12:00:38Z</dcterms:created>
  <dcterms:modified xsi:type="dcterms:W3CDTF">2016-12-14T16:32:19Z</dcterms:modified>
</cp:coreProperties>
</file>