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72" r:id="rId4"/>
    <p:sldId id="259" r:id="rId5"/>
    <p:sldId id="260" r:id="rId6"/>
    <p:sldId id="261" r:id="rId7"/>
    <p:sldId id="274" r:id="rId8"/>
    <p:sldId id="265" r:id="rId9"/>
    <p:sldId id="275" r:id="rId10"/>
    <p:sldId id="276" r:id="rId11"/>
    <p:sldId id="263" r:id="rId12"/>
    <p:sldId id="277" r:id="rId13"/>
    <p:sldId id="264" r:id="rId14"/>
    <p:sldId id="279" r:id="rId15"/>
    <p:sldId id="281" r:id="rId16"/>
    <p:sldId id="284" r:id="rId17"/>
    <p:sldId id="282" r:id="rId18"/>
    <p:sldId id="280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161" autoAdjust="0"/>
  </p:normalViewPr>
  <p:slideViewPr>
    <p:cSldViewPr snapToGrid="0">
      <p:cViewPr>
        <p:scale>
          <a:sx n="30" d="100"/>
          <a:sy n="30" d="100"/>
        </p:scale>
        <p:origin x="-1698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Рівень мотивації першокласників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67</c:v>
                </c:pt>
                <c:pt idx="3">
                  <c:v>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6358B-F839-4192-8EC2-8EFFC336FB1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E586-DB97-41F4-8174-FED127618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Страх</a:t>
            </a:r>
            <a:r>
              <a:rPr lang="uk-UA" baseline="0" dirty="0" smtClean="0"/>
              <a:t> перед школою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ощ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++++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DE586-DB97-41F4-8174-FED127618EC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93BE-2846-43CB-9D0A-A40B72784062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5DE6-95C5-4118-8319-0162E7C02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F264-4ED9-4EF1-A655-FB14AA21DA63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BBDF-005E-4B0F-A047-8762D0830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0615-4E86-4480-A0D0-FAE9E8D89257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CCE5-0036-4BD0-9B76-EB640E2C6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EA6F-CBD2-46A7-9513-997404CF36FC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EF3F-1C0E-4194-B8BC-8DB652187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DBB-C886-4623-BA2D-C064A5A89BB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D51B-F7A5-45B1-9B41-0460888AA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72CE-CE6A-48F1-B643-89CEA7CB0C7E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1EFB-2997-4E0B-B846-405C8472D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19E6-DE50-45E2-86CF-818E32580F5E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4A22-E24F-4925-8528-353C1F967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FC7B-E881-45E7-BF31-622BFAF3BD3C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275B-AE4F-4ED2-93C6-C24C9832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C3F-9650-4E29-B5FC-C14BA39FFD78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D89C-EC27-4A96-828B-917641F36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6874-1E7F-4460-BEB4-5DC28B2345BF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5A0C-1FAE-4946-A96F-643D0F24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B1BA-148E-4BF7-AA53-80027D1FCC60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1C71-E21D-4D97-897C-C00B9EF2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46B67C-0E81-495D-9DA1-2F59237AEA90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1AEED-CDC7-4A45-A63C-82609D0D1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76;&#1077;&#1090;&#1080;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videoplayback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7;&#1086;&#1083;&#1085;&#1072;&#1103;%20&#1074;&#1077;&#1088;&#1089;&#1080;&#1103;.wm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C:\Users\User\Desktop\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67"/>
            <a:ext cx="12191999" cy="68707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ощшоз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2" name="Диаграмма 7"/>
          <p:cNvGraphicFramePr>
            <a:graphicFrameLocks/>
          </p:cNvGraphicFramePr>
          <p:nvPr/>
        </p:nvGraphicFramePr>
        <p:xfrm>
          <a:off x="2310360" y="1173163"/>
          <a:ext cx="7734300" cy="5187950"/>
        </p:xfrm>
        <a:graphic>
          <a:graphicData uri="http://schemas.openxmlformats.org/presentationml/2006/ole">
            <p:oleObj spid="_x0000_s29698" r:id="rId4" imgW="7736494" imgH="5188146" progId="Excel.Sheet.8">
              <p:embed/>
            </p:oleObj>
          </a:graphicData>
        </a:graphic>
      </p:graphicFrame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3801022" y="0"/>
            <a:ext cx="5616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sz="4400" b="1" dirty="0">
                <a:solidFill>
                  <a:srgbClr val="FFFF00"/>
                </a:solidFill>
                <a:latin typeface="Gabriola" pitchFamily="82" charset="0"/>
              </a:rPr>
              <a:t>Рівень мотивації дошкільнят</a:t>
            </a:r>
            <a:endParaRPr lang="ru-RU" sz="44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3551785" y="403225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sz="2800">
                <a:solidFill>
                  <a:srgbClr val="4611C9"/>
                </a:solidFill>
                <a:latin typeface="EpsilonCTT" pitchFamily="2" charset="0"/>
              </a:rPr>
              <a:t>Початковий рівень 50%</a:t>
            </a:r>
            <a:endParaRPr lang="ru-RU" sz="2800">
              <a:solidFill>
                <a:srgbClr val="4611C9"/>
              </a:solidFill>
              <a:latin typeface="EpsilonCTT" pitchFamily="2" charset="0"/>
            </a:endParaRP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6618616" y="2371671"/>
            <a:ext cx="18389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sz="2800" dirty="0" smtClean="0">
                <a:solidFill>
                  <a:srgbClr val="FFFF00"/>
                </a:solidFill>
                <a:latin typeface="EpsilonCTT" pitchFamily="2" charset="0"/>
              </a:rPr>
              <a:t>Достатній </a:t>
            </a:r>
          </a:p>
          <a:p>
            <a:pPr eaLnBrk="1" hangingPunct="1"/>
            <a:r>
              <a:rPr lang="uk-UA" sz="2800" dirty="0" smtClean="0">
                <a:solidFill>
                  <a:srgbClr val="FFFF00"/>
                </a:solidFill>
                <a:latin typeface="EpsilonCTT" pitchFamily="2" charset="0"/>
              </a:rPr>
              <a:t>рівень </a:t>
            </a:r>
            <a:r>
              <a:rPr lang="uk-UA" sz="2800" dirty="0">
                <a:solidFill>
                  <a:srgbClr val="FFFF00"/>
                </a:solidFill>
                <a:latin typeface="EpsilonCTT" pitchFamily="2" charset="0"/>
              </a:rPr>
              <a:t>33%</a:t>
            </a:r>
            <a:endParaRPr lang="ru-RU" sz="2800" dirty="0">
              <a:solidFill>
                <a:srgbClr val="FFFF00"/>
              </a:solidFill>
              <a:latin typeface="EpsilonCTT" pitchFamily="2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3942912" y="1427547"/>
            <a:ext cx="24495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sz="2800" dirty="0">
              <a:latin typeface="EpsilonCTT" pitchFamily="2" charset="0"/>
            </a:endParaRPr>
          </a:p>
          <a:p>
            <a:pPr eaLnBrk="1" hangingPunct="1"/>
            <a:r>
              <a:rPr lang="uk-UA" sz="2800" dirty="0" smtClean="0">
                <a:latin typeface="EpsilonCTT" pitchFamily="2" charset="0"/>
              </a:rPr>
              <a:t>      Низький</a:t>
            </a:r>
          </a:p>
          <a:p>
            <a:pPr eaLnBrk="1" hangingPunct="1"/>
            <a:r>
              <a:rPr lang="uk-UA" sz="2800" dirty="0" smtClean="0">
                <a:latin typeface="EpsilonCTT" pitchFamily="2" charset="0"/>
              </a:rPr>
              <a:t>  рівень 17</a:t>
            </a:r>
            <a:r>
              <a:rPr lang="uk-UA" sz="2800" dirty="0">
                <a:latin typeface="EpsilonCTT" pitchFamily="2" charset="0"/>
              </a:rPr>
              <a:t>%</a:t>
            </a:r>
            <a:endParaRPr lang="ru-RU" sz="2800" dirty="0">
              <a:latin typeface="EpsilonCTT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36000">
              <a:srgbClr val="E7E6E6"/>
            </a:gs>
            <a:gs pos="59000">
              <a:srgbClr val="BDD7EE"/>
            </a:gs>
            <a:gs pos="83000">
              <a:srgbClr val="BDD7EE"/>
            </a:gs>
            <a:gs pos="100000">
              <a:srgbClr val="9DC3E6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363" y="296863"/>
            <a:ext cx="71342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 навчальної мотивації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33363" y="1196975"/>
            <a:ext cx="1728787" cy="822325"/>
          </a:xfrm>
          <a:prstGeom prst="flowChartMagneticDisk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25000">
                <a:srgbClr val="21D6E0"/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rgbClr val="005CBF"/>
              </a:gs>
            </a:gsLst>
            <a:lin ang="16200000" scaled="0"/>
          </a:gradFill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271463" y="2205038"/>
            <a:ext cx="1728787" cy="893762"/>
          </a:xfrm>
          <a:prstGeom prst="flowChartMagneticDisk">
            <a:avLst/>
          </a:prstGeom>
          <a:gradFill>
            <a:gsLst>
              <a:gs pos="0">
                <a:srgbClr val="03D4A8"/>
              </a:gs>
              <a:gs pos="25000">
                <a:schemeClr val="accent1">
                  <a:lumMod val="40000"/>
                  <a:lumOff val="60000"/>
                </a:schemeClr>
              </a:gs>
              <a:gs pos="75000">
                <a:srgbClr val="0087E6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Добра мотивація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33363" y="3381375"/>
            <a:ext cx="1728787" cy="792163"/>
          </a:xfrm>
          <a:prstGeom prst="flowChartMagneticDisk">
            <a:avLst/>
          </a:prstGeom>
          <a:gradFill>
            <a:gsLst>
              <a:gs pos="0">
                <a:srgbClr val="03D4A8"/>
              </a:gs>
              <a:gs pos="25000">
                <a:schemeClr val="accent1">
                  <a:lumMod val="40000"/>
                  <a:lumOff val="60000"/>
                </a:schemeClr>
              </a:gs>
              <a:gs pos="75000">
                <a:srgbClr val="0087E6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 ставлення до школи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33363" y="4456113"/>
            <a:ext cx="1728787" cy="885825"/>
          </a:xfrm>
          <a:prstGeom prst="flowChartMagneticDisk">
            <a:avLst/>
          </a:prstGeom>
          <a:gradFill>
            <a:gsLst>
              <a:gs pos="0">
                <a:srgbClr val="03D4A8"/>
              </a:gs>
              <a:gs pos="25000">
                <a:schemeClr val="accent1">
                  <a:lumMod val="40000"/>
                  <a:lumOff val="60000"/>
                </a:schemeClr>
              </a:gs>
              <a:gs pos="75000">
                <a:srgbClr val="0087E6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мотивація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33363" y="5529263"/>
            <a:ext cx="1728787" cy="936625"/>
          </a:xfrm>
          <a:prstGeom prst="flowChartMagneticDisk">
            <a:avLst/>
          </a:prstGeom>
          <a:gradFill>
            <a:gsLst>
              <a:gs pos="0">
                <a:srgbClr val="03D4A8"/>
              </a:gs>
              <a:gs pos="25000">
                <a:schemeClr val="accent1">
                  <a:lumMod val="40000"/>
                  <a:lumOff val="60000"/>
                </a:schemeClr>
              </a:gs>
              <a:gs pos="75000">
                <a:srgbClr val="0087E6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 ставлення до школи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50" y="979488"/>
            <a:ext cx="9574213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 є пізнавальний мотив,прагнення найбільш успішно виконувати  всі шкільні вимоги. Учні чітко слідують вказівкам учителя, відповідальні, переживають, у разі отримання незадовільної оцінки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2376488"/>
            <a:ext cx="89471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успішно справляються з навчальною діяльністю.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2150" y="3194050"/>
            <a:ext cx="8880475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приваблює поза навчальною діяльністю. Їм подобається бути учнями, мати гарний портфель, ручки і т.д.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2150" y="4268788"/>
            <a:ext cx="8880475" cy="93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 школу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неохоче,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пропускати уроки. На уроках займаються зайвими справами, іграми. Мають труднощі в навчальній діяльності.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62150" y="5438775"/>
            <a:ext cx="8880475" cy="93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серйозні труднощі у навчанні: не справляються з навчальною діяльністю; мають труднощі у спілкуванні з однокласниками, у взаємовідносинах з учителями.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щшоз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2000469" y="172311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44934" y="201589"/>
            <a:ext cx="5714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Рівень мотивації першокласників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8919" y="4190265"/>
            <a:ext cx="362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67% хороший</a:t>
            </a:r>
            <a:r>
              <a:rPr lang="uk-UA" sz="2800" baseline="0" dirty="0" smtClean="0">
                <a:solidFill>
                  <a:srgbClr val="FFFF00"/>
                </a:solidFill>
              </a:rPr>
              <a:t> рівень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341" y="2519121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18% високий рівень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78063" y="3465051"/>
            <a:ext cx="229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13% низький рівень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1138" y="1334823"/>
            <a:ext cx="200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2% </a:t>
            </a:r>
            <a:r>
              <a:rPr lang="uk-UA" dirty="0" err="1" smtClean="0">
                <a:solidFill>
                  <a:srgbClr val="FFFF00"/>
                </a:solidFill>
              </a:rPr>
              <a:t>дезадаптація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Мотив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9213" y="5402"/>
            <a:ext cx="12241213" cy="683895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792" y="427695"/>
            <a:ext cx="62696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ladiumC" pitchFamily="2" charset="0"/>
                <a:cs typeface="Times New Roman" pitchFamily="18" charset="0"/>
              </a:rPr>
              <a:t>Причини зниження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ladiumC" pitchFamily="2" charset="0"/>
                <a:cs typeface="Times New Roman" pitchFamily="18" charset="0"/>
              </a:rPr>
              <a:t>мотивації: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lladiumC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9088" y="1643063"/>
            <a:ext cx="3671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latin typeface="UkrainianGoudyOld" pitchFamily="18" charset="0"/>
                <a:cs typeface="Times New Roman" pitchFamily="18" charset="0"/>
              </a:rPr>
              <a:t>Ставлення учня до вчителя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0993" y="245385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UkrainianGoudyOld" pitchFamily="18" charset="0"/>
                <a:cs typeface="Times New Roman" pitchFamily="18" charset="0"/>
              </a:rPr>
              <a:t>Ставлення вчителя до учня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331" y="32387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UkrainianGoudyOld" pitchFamily="18" charset="0"/>
                <a:cs typeface="Times New Roman" pitchFamily="18" charset="0"/>
              </a:rPr>
              <a:t>Особиста значущість предмета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5490" y="402362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UkrainianGoudyOld" pitchFamily="18" charset="0"/>
                <a:cs typeface="Times New Roman" pitchFamily="18" charset="0"/>
              </a:rPr>
              <a:t>Розумовий розвиток учня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82717" y="47296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UkrainianGoudyOld" pitchFamily="18" charset="0"/>
                <a:cs typeface="Times New Roman" pitchFamily="18" charset="0"/>
              </a:rPr>
              <a:t>Продуктивність навчальної діяльності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05677" y="5530334"/>
            <a:ext cx="3764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UkrainianGoudyOld" pitchFamily="18" charset="0"/>
                <a:cs typeface="Times New Roman" pitchFamily="18" charset="0"/>
              </a:rPr>
              <a:t>Нерозуміння мети навчання </a:t>
            </a:r>
            <a:endParaRPr lang="ru-RU" sz="2000" b="1" i="1" dirty="0">
              <a:solidFill>
                <a:srgbClr val="FF0000"/>
              </a:solidFill>
              <a:latin typeface="UkrainianGoudyOld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3903" y="6201289"/>
            <a:ext cx="2828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UkrainianGoudyOld" pitchFamily="18" charset="0"/>
              </a:rPr>
              <a:t>Страх перед школою</a:t>
            </a:r>
            <a:endParaRPr lang="ru-RU" sz="2000" b="1" i="1" dirty="0">
              <a:solidFill>
                <a:srgbClr val="FF0000"/>
              </a:solidFill>
              <a:latin typeface="UkrainianGoudyOld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щшоз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" name="дет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щшоз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019676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Виховувати відповідальне ставлення до навчання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856" y="252276"/>
            <a:ext cx="10625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Для формування повноцінної мотивації навчання молодших школярів особливо важливо забезпечити такі умови: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0306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Збагачувати зміст особистісно-орієнтованими цікавими матеріалами;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10048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Утверджувати справді гуманне ставлення до всіх учнів, бачити в дитині особистість;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3398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Задовольняти потреби в спілкуванні з учителями та однолітками під час навчання;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067437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Збагачувати мислення інтелектуальними почуттями;</a:t>
            </a:r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0367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Формувати допитливість і пізнавальний інтерес;</a:t>
            </a:r>
            <a:endParaRPr lang="ru-RU" sz="2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8098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Формувати адекватну самооцінку своїх можливостей;</a:t>
            </a:r>
            <a:endParaRPr lang="ru-RU" sz="20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8771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Утверджувати прагнення до саморозвитку, самовдосконалення;</a:t>
            </a: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18441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uk-UA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Використовувати різні способи педагогічної підтримки, прогнозувати ситуації, коли вона особливо потрібна дітям;</a:t>
            </a:r>
            <a:endParaRPr lang="ru-RU" sz="2000" dirty="0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032641"/>
            <a:ext cx="12192000" cy="9144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олная верс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56053" y="0"/>
            <a:ext cx="12248054" cy="688953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er\Desktop\ощшоз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Picture 15" descr="https://hramzp.ua/wp-content/uploads/2010/09/dsc02980_d0b8d0b7d0bcd0b5d0bdd180d0b0d0b7d0bcd0b5d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8662" y="3368196"/>
            <a:ext cx="3262289" cy="2174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6"/>
          <p:cNvSpPr txBox="1">
            <a:spLocks noChangeArrowheads="1"/>
          </p:cNvSpPr>
          <p:nvPr/>
        </p:nvSpPr>
        <p:spPr>
          <a:xfrm>
            <a:off x="6306377" y="1400216"/>
            <a:ext cx="2819400" cy="7477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Урок –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подорож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0" y="221265"/>
            <a:ext cx="12191999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Види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уроків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що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формують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стійкий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інтерес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до </a:t>
            </a:r>
            <a:r>
              <a:rPr lang="ru-RU" sz="2800" b="1" dirty="0" err="1">
                <a:solidFill>
                  <a:srgbClr val="FFFF00"/>
                </a:solidFill>
                <a:latin typeface="EpsilonCTT" pitchFamily="2" charset="0"/>
              </a:rPr>
              <a:t>навчання</a:t>
            </a:r>
            <a:r>
              <a:rPr lang="ru-RU" sz="2800" b="1" dirty="0">
                <a:solidFill>
                  <a:srgbClr val="FFFF00"/>
                </a:solidFill>
                <a:latin typeface="EpsilonCTT" pitchFamily="2" charset="0"/>
              </a:rPr>
              <a:t>:</a:t>
            </a:r>
          </a:p>
        </p:txBody>
      </p:sp>
      <p:pic>
        <p:nvPicPr>
          <p:cNvPr id="5" name="Picture 5" descr="hello_html_m6b0366cf.jpg (907Ã64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3668" y="821726"/>
            <a:ext cx="3048332" cy="2153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504857" y="4231203"/>
            <a:ext cx="2016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Урок –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гра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0401" y="2302926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Урок –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вікторина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825" y="562739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Урок –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дослідження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0304" y="1372466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Урок –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зустріч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6429" y="6113566"/>
            <a:ext cx="457200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Сюжетный урок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56468" y="5846247"/>
            <a:ext cx="3835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Урок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захисту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defRPr/>
            </a:pP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творчих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проектів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9" descr="https://ozgsch26.edumsko.ru/uploads/2000/1730/section/100067/novosti/9_maya/IMG_20170505_093738.jpg?14944860505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531" y="4729162"/>
            <a:ext cx="2592387" cy="1944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1" descr="http://sch622.narod.ru/images/nach/iuiko/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8386" y="3071440"/>
            <a:ext cx="3071813" cy="2305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7" descr="https://e.sfu-kras.ru/pluginfile.php/586833/course/overviewfiles/036_Skolniki_36%5B1%5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998" y="800120"/>
            <a:ext cx="2916237" cy="194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3" descr="vneklassnoe-meropriyatie-v-nachalnoy-shkole-uchimsya-govorit-net.jpg (717Ã465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752" y="2245612"/>
            <a:ext cx="2997200" cy="1944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User\Desktop\ощшоз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</p:spPr>
      </p:pic>
      <p:pic>
        <p:nvPicPr>
          <p:cNvPr id="38914" name="Picture 2" descr="C:\Users\User\Desktop\d90e44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323" y="0"/>
            <a:ext cx="8261076" cy="64996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6618" y="3788642"/>
            <a:ext cx="9203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Психологічний супровід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розвитку навчальної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мотивації першокласників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ощшоз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 rot="21157821">
            <a:off x="-638311" y="1820792"/>
            <a:ext cx="122520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4000" dirty="0" smtClean="0">
                <a:solidFill>
                  <a:srgbClr val="C00000"/>
                </a:solidFill>
                <a:latin typeface="APCGaramondC" pitchFamily="2" charset="0"/>
              </a:rPr>
              <a:t> Обмін </a:t>
            </a:r>
            <a:r>
              <a:rPr lang="uk-UA" sz="4000" dirty="0">
                <a:solidFill>
                  <a:srgbClr val="C00000"/>
                </a:solidFill>
                <a:latin typeface="APCGaramondC" pitchFamily="2" charset="0"/>
              </a:rPr>
              <a:t>досвідом практичних психологів щодо </a:t>
            </a:r>
            <a:r>
              <a:rPr lang="uk-UA" sz="4000" dirty="0" smtClean="0">
                <a:solidFill>
                  <a:srgbClr val="C00000"/>
                </a:solidFill>
                <a:latin typeface="APCGaramondC" pitchFamily="2" charset="0"/>
              </a:rPr>
              <a:t>          системи </a:t>
            </a:r>
            <a:r>
              <a:rPr lang="uk-UA" sz="4000" dirty="0">
                <a:solidFill>
                  <a:srgbClr val="C00000"/>
                </a:solidFill>
                <a:latin typeface="APCGaramondC" pitchFamily="2" charset="0"/>
              </a:rPr>
              <a:t>психологічного </a:t>
            </a:r>
            <a:endParaRPr lang="uk-UA" sz="4000" dirty="0" smtClean="0">
              <a:solidFill>
                <a:srgbClr val="C00000"/>
              </a:solidFill>
              <a:latin typeface="APCGaramondC" pitchFamily="2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4000" dirty="0" smtClean="0">
                <a:solidFill>
                  <a:srgbClr val="C00000"/>
                </a:solidFill>
                <a:latin typeface="APCGaramondC" pitchFamily="2" charset="0"/>
              </a:rPr>
              <a:t>супроводу </a:t>
            </a:r>
          </a:p>
          <a:p>
            <a:pPr algn="ctr">
              <a:buFont typeface="Wingdings" pitchFamily="2" charset="2"/>
              <a:buNone/>
            </a:pPr>
            <a:r>
              <a:rPr lang="uk-UA" sz="4000" dirty="0" smtClean="0">
                <a:solidFill>
                  <a:srgbClr val="C00000"/>
                </a:solidFill>
                <a:latin typeface="APCGaramondC" pitchFamily="2" charset="0"/>
              </a:rPr>
              <a:t>розвитку </a:t>
            </a:r>
            <a:r>
              <a:rPr lang="uk-UA" sz="4000" dirty="0">
                <a:solidFill>
                  <a:srgbClr val="C00000"/>
                </a:solidFill>
                <a:latin typeface="APCGaramondC" pitchFamily="2" charset="0"/>
              </a:rPr>
              <a:t>навчальної мотивації </a:t>
            </a:r>
            <a:endParaRPr lang="uk-UA" sz="4000" dirty="0" smtClean="0">
              <a:solidFill>
                <a:srgbClr val="C00000"/>
              </a:solidFill>
              <a:latin typeface="APCGaramondC" pitchFamily="2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4000" dirty="0" smtClean="0">
                <a:solidFill>
                  <a:srgbClr val="C00000"/>
                </a:solidFill>
                <a:latin typeface="APCGaramondC" pitchFamily="2" charset="0"/>
              </a:rPr>
              <a:t>першокласників</a:t>
            </a:r>
            <a:endParaRPr lang="ru-RU" sz="4000" dirty="0">
              <a:solidFill>
                <a:srgbClr val="C00000"/>
              </a:solidFill>
              <a:latin typeface="APCGaramondC" pitchFamily="2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 rot="21160801">
            <a:off x="3632225" y="642210"/>
            <a:ext cx="1860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  <a:latin typeface="APCGaramondC" pitchFamily="2" charset="0"/>
              </a:rPr>
              <a:t>Мета:</a:t>
            </a:r>
            <a:endParaRPr lang="ru-RU" sz="4800" dirty="0">
              <a:solidFill>
                <a:srgbClr val="C00000"/>
              </a:solidFill>
              <a:latin typeface="APCGaramondC" pitchFamily="2" charset="0"/>
            </a:endParaRPr>
          </a:p>
        </p:txBody>
      </p:sp>
      <p:pic>
        <p:nvPicPr>
          <p:cNvPr id="37889" name="Picture 1" descr="C:\Users\User\Desktop\0_17a7af_40436a4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671035" y="2463526"/>
            <a:ext cx="3767051" cy="48832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User\Desktop\ощшоз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931619" y="2280622"/>
            <a:ext cx="3864589" cy="3091671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TextBox 3"/>
          <p:cNvSpPr txBox="1"/>
          <p:nvPr/>
        </p:nvSpPr>
        <p:spPr>
          <a:xfrm>
            <a:off x="1447258" y="358782"/>
            <a:ext cx="6241902" cy="1323439"/>
          </a:xfrm>
          <a:prstGeom prst="rect">
            <a:avLst/>
          </a:prstGeom>
          <a:noFill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«Всі наші задуми і пошуки перетворюються в прах,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учня немає бажання вчитися»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Сухомлинський. 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69" y="3396505"/>
            <a:ext cx="7973756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дитина на уроці повинна бути охоплена почуттям очікування чогось цікавого, захоплюючого, нового.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повинна радіти труднощам пізнання,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відчувати, що поряд є педагог, який вмить прийде йому на допомогу»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 А. Амонашвілі. 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1111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ощшоз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687773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009791"/>
            <a:ext cx="6995018" cy="3848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002060"/>
                </a:solidFill>
                <a:latin typeface="HeinrichScript" pitchFamily="2" charset="0"/>
                <a:cs typeface="Times New Roman" pitchFamily="18" charset="0"/>
              </a:rPr>
              <a:t>Мотивація </a:t>
            </a:r>
            <a:r>
              <a:rPr lang="uk-UA" sz="4400" b="1" dirty="0" err="1" smtClean="0">
                <a:solidFill>
                  <a:srgbClr val="002060"/>
                </a:solidFill>
                <a:latin typeface="HeinrichScript" pitchFamily="2" charset="0"/>
                <a:cs typeface="Times New Roman" pitchFamily="18" charset="0"/>
              </a:rPr>
              <a:t>–динамічний</a:t>
            </a:r>
            <a:r>
              <a:rPr lang="uk-UA" sz="4400" b="1" dirty="0" smtClean="0">
                <a:solidFill>
                  <a:srgbClr val="002060"/>
                </a:solidFill>
                <a:latin typeface="HeinrichScript" pitchFamily="2" charset="0"/>
                <a:cs typeface="Times New Roman" pitchFamily="18" charset="0"/>
              </a:rPr>
              <a:t> процес свідомого вибору типу поведінки та діяльності</a:t>
            </a:r>
            <a:endParaRPr lang="ru-RU" sz="4400" b="1" dirty="0">
              <a:solidFill>
                <a:srgbClr val="002060"/>
              </a:solidFill>
              <a:latin typeface="HeinrichScript" pitchFamily="2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94027" y="488731"/>
            <a:ext cx="3945760" cy="2305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HeinrichScript" pitchFamily="2" charset="0"/>
              </a:rPr>
              <a:t>Мотив - </a:t>
            </a:r>
            <a:r>
              <a:rPr lang="ru-RU" sz="4400" b="1" dirty="0" err="1">
                <a:solidFill>
                  <a:srgbClr val="002060"/>
                </a:solidFill>
                <a:latin typeface="HeinrichScript" pitchFamily="2" charset="0"/>
              </a:rPr>
              <a:t>це</a:t>
            </a:r>
            <a:r>
              <a:rPr lang="ru-RU" sz="4400" b="1" dirty="0">
                <a:solidFill>
                  <a:srgbClr val="002060"/>
                </a:solidFill>
                <a:latin typeface="HeinrichScript" pitchFamily="2" charset="0"/>
              </a:rPr>
              <a:t> те</a:t>
            </a:r>
            <a:r>
              <a:rPr lang="ru-RU" sz="4400" b="1" dirty="0" smtClean="0">
                <a:solidFill>
                  <a:srgbClr val="002060"/>
                </a:solidFill>
                <a:latin typeface="HeinrichScript" pitchFamily="2" charset="0"/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HeinrichScript" pitchFamily="2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HeinrichScript" pitchFamily="2" charset="0"/>
              </a:rPr>
              <a:t>що</a:t>
            </a:r>
            <a:r>
              <a:rPr lang="ru-RU" sz="4400" b="1" dirty="0">
                <a:solidFill>
                  <a:srgbClr val="002060"/>
                </a:solidFill>
                <a:latin typeface="HeinrichScript" pitchFamily="2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HeinrichScript" pitchFamily="2" charset="0"/>
              </a:rPr>
              <a:t>спонукає</a:t>
            </a:r>
            <a:r>
              <a:rPr lang="ru-RU" sz="4400" b="1" dirty="0" smtClean="0">
                <a:solidFill>
                  <a:srgbClr val="002060"/>
                </a:solidFill>
                <a:latin typeface="HeinrichScript" pitchFamily="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rgbClr val="002060"/>
                </a:solidFill>
                <a:latin typeface="HeinrichScript" pitchFamily="2" charset="0"/>
              </a:rPr>
              <a:t>людину</a:t>
            </a:r>
            <a:r>
              <a:rPr lang="ru-RU" sz="4400" b="1" dirty="0" smtClean="0">
                <a:solidFill>
                  <a:srgbClr val="002060"/>
                </a:solidFill>
                <a:latin typeface="HeinrichScript" pitchFamily="2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HeinrichScript" pitchFamily="2" charset="0"/>
              </a:rPr>
              <a:t>до </a:t>
            </a:r>
            <a:r>
              <a:rPr lang="ru-RU" sz="4400" b="1" dirty="0" err="1">
                <a:solidFill>
                  <a:srgbClr val="002060"/>
                </a:solidFill>
                <a:latin typeface="HeinrichScript" pitchFamily="2" charset="0"/>
              </a:rPr>
              <a:t>дії</a:t>
            </a:r>
            <a:r>
              <a:rPr lang="ru-RU" sz="4400" b="1" dirty="0">
                <a:solidFill>
                  <a:srgbClr val="002060"/>
                </a:solidFill>
                <a:latin typeface="HeinrichScript" pitchFamily="2" charset="0"/>
              </a:rPr>
              <a:t>. </a:t>
            </a:r>
            <a:r>
              <a:rPr lang="ru-RU" sz="4400" dirty="0">
                <a:solidFill>
                  <a:srgbClr val="002060"/>
                </a:solidFill>
                <a:latin typeface="HeinrichScript" pitchFamily="2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HeinrichScript" pitchFamily="2" charset="0"/>
              </a:rPr>
            </a:br>
            <a:endParaRPr lang="ru-RU" sz="4400" b="1" dirty="0">
              <a:solidFill>
                <a:srgbClr val="002060"/>
              </a:solidFill>
              <a:latin typeface="HeinrichScript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669" y="3120078"/>
            <a:ext cx="4432191" cy="2962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User\Desktop\UGBOfJ02RQ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60" y="281471"/>
            <a:ext cx="5890191" cy="3092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B8100"/>
            </a:gs>
            <a:gs pos="44000">
              <a:srgbClr val="FFF2CC"/>
            </a:gs>
            <a:gs pos="100000">
              <a:srgbClr val="FFD96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ощшоз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777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379582">
            <a:off x="739151" y="739240"/>
            <a:ext cx="5395648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</a:t>
            </a:r>
            <a:endParaRPr lang="uk-UA" sz="48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</a:t>
            </a:r>
            <a:r>
              <a:rPr lang="uk-UA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активну </a:t>
            </a:r>
            <a:endParaRPr lang="uk-UA" sz="48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 </a:t>
            </a:r>
            <a:r>
              <a:rPr lang="uk-UA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навчанні й особистісному </a:t>
            </a:r>
            <a:endParaRPr lang="uk-UA" sz="48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1" name="Picture 11" descr="H:\Новая папка (2)\copii-la-scoala_35417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4463" y="2112580"/>
            <a:ext cx="4682358" cy="3121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B8100"/>
            </a:gs>
            <a:gs pos="44000">
              <a:srgbClr val="FFF2CC"/>
            </a:gs>
            <a:gs pos="100000">
              <a:srgbClr val="FFD96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ощшоз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05752" y="292986"/>
            <a:ext cx="5581048" cy="646331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4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70C0"/>
                </a:solidFill>
                <a:latin typeface="AdonisC" pitchFamily="2" charset="-52"/>
                <a:cs typeface="Times New Roman" panose="02020603050405020304" pitchFamily="18" charset="0"/>
              </a:rPr>
              <a:t>Види мотивів навчання</a:t>
            </a:r>
            <a:endParaRPr lang="ru-RU" sz="3600" dirty="0">
              <a:solidFill>
                <a:srgbClr val="0070C0"/>
              </a:solidFill>
              <a:latin typeface="AdonisC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497" y="1880055"/>
            <a:ext cx="5454869" cy="584775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4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70C0"/>
                </a:solidFill>
                <a:latin typeface="AdonisC" pitchFamily="2" charset="-52"/>
                <a:cs typeface="Times New Roman" panose="02020603050405020304" pitchFamily="18" charset="0"/>
              </a:rPr>
              <a:t>Зовнішні</a:t>
            </a:r>
            <a:endParaRPr lang="ru-RU" sz="3200" dirty="0">
              <a:solidFill>
                <a:srgbClr val="0070C0"/>
              </a:solidFill>
              <a:latin typeface="AdonisC" pitchFamily="2" charset="-5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4579" y="1874800"/>
            <a:ext cx="4792718" cy="584775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4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70C0"/>
                </a:solidFill>
                <a:latin typeface="AdonisC" pitchFamily="2" charset="-52"/>
                <a:cs typeface="Times New Roman" panose="02020603050405020304" pitchFamily="18" charset="0"/>
              </a:rPr>
              <a:t>Внутрішні</a:t>
            </a:r>
            <a:endParaRPr lang="ru-RU" sz="3200" dirty="0">
              <a:solidFill>
                <a:srgbClr val="0070C0"/>
              </a:solidFill>
              <a:latin typeface="AdonisC" pitchFamily="2" charset="-5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38" y="3099250"/>
            <a:ext cx="5425726" cy="1938992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4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вимушений обов'язок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заради престижу,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лідерства, матеріальної винагороди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уникнення покарання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497" y="3100606"/>
            <a:ext cx="4826329" cy="2954655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4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самої діяльності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прямий результат діяльності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потяг до успіху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необхідності знань у житті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як можливість спілкування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User\Desktop\ощшоз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2192000" cy="68777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43355" y="2148686"/>
            <a:ext cx="101641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Загальна структура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мотивів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дітей молодшого шкільного віку 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67561" y="671757"/>
            <a:ext cx="1898471" cy="1693071"/>
          </a:xfrm>
          <a:prstGeom prst="downArrowCallout">
            <a:avLst/>
          </a:prstGeom>
          <a:gradFill flip="none" rotWithShape="1">
            <a:gsLst>
              <a:gs pos="92112">
                <a:schemeClr val="accent4">
                  <a:lumMod val="20000"/>
                  <a:lumOff val="80000"/>
                </a:schemeClr>
              </a:gs>
              <a:gs pos="66000">
                <a:schemeClr val="accent4">
                  <a:lumMod val="40000"/>
                  <a:lumOff val="60000"/>
                </a:schemeClr>
              </a:gs>
              <a:gs pos="22000">
                <a:srgbClr val="FFC000"/>
              </a:gs>
              <a:gs pos="59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330921" y="687522"/>
            <a:ext cx="1898471" cy="1693071"/>
          </a:xfrm>
          <a:prstGeom prst="downArrowCallout">
            <a:avLst/>
          </a:prstGeom>
          <a:gradFill>
            <a:gsLst>
              <a:gs pos="92112">
                <a:schemeClr val="accent4">
                  <a:lumMod val="20000"/>
                  <a:lumOff val="80000"/>
                </a:schemeClr>
              </a:gs>
              <a:gs pos="66000">
                <a:schemeClr val="accent4">
                  <a:lumMod val="40000"/>
                  <a:lumOff val="60000"/>
                </a:schemeClr>
              </a:gs>
              <a:gs pos="22000">
                <a:srgbClr val="FFC000"/>
              </a:gs>
              <a:gs pos="59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мотив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068631" y="683288"/>
            <a:ext cx="1898471" cy="1693071"/>
          </a:xfrm>
          <a:prstGeom prst="downArrowCallout">
            <a:avLst/>
          </a:prstGeom>
          <a:gradFill>
            <a:gsLst>
              <a:gs pos="92112">
                <a:schemeClr val="accent4">
                  <a:lumMod val="20000"/>
                  <a:lumOff val="80000"/>
                </a:schemeClr>
              </a:gs>
              <a:gs pos="66000">
                <a:schemeClr val="accent4">
                  <a:lumMod val="40000"/>
                  <a:lumOff val="60000"/>
                </a:schemeClr>
              </a:gs>
              <a:gs pos="22000">
                <a:srgbClr val="FFC000"/>
              </a:gs>
              <a:gs pos="59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спрямований на недопущення невдач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8598261" y="658111"/>
            <a:ext cx="2127931" cy="1693071"/>
          </a:xfrm>
          <a:prstGeom prst="downArrowCallout">
            <a:avLst/>
          </a:prstGeom>
          <a:gradFill>
            <a:gsLst>
              <a:gs pos="92112">
                <a:schemeClr val="accent4">
                  <a:lumMod val="20000"/>
                  <a:lumOff val="80000"/>
                </a:schemeClr>
              </a:gs>
              <a:gs pos="66000">
                <a:schemeClr val="accent4">
                  <a:lumMod val="40000"/>
                  <a:lumOff val="60000"/>
                </a:schemeClr>
              </a:gs>
              <a:gs pos="22000">
                <a:srgbClr val="FFC000"/>
              </a:gs>
              <a:gs pos="59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спрямований на досягнення успіху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4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806234">
            <a:off x="678656" y="3607594"/>
            <a:ext cx="245268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1163" y="4206875"/>
            <a:ext cx="233838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ощшоз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39"/>
          <p:cNvSpPr txBox="1">
            <a:spLocks noChangeArrowheads="1"/>
          </p:cNvSpPr>
          <p:nvPr/>
        </p:nvSpPr>
        <p:spPr>
          <a:xfrm>
            <a:off x="1974412" y="444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Універсальна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 молекула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високої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навчальної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psilonCTT" pitchFamily="2" charset="0"/>
                <a:ea typeface="+mj-ea"/>
                <a:cs typeface="+mj-cs"/>
              </a:rPr>
              <a:t>мотивації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psilonCTT" pitchFamily="2" charset="0"/>
              <a:ea typeface="+mj-ea"/>
              <a:cs typeface="+mj-cs"/>
            </a:endParaRPr>
          </a:p>
        </p:txBody>
      </p:sp>
      <p:pic>
        <p:nvPicPr>
          <p:cNvPr id="3" name="Picture 15" descr="C:\Users\User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312" y="1268413"/>
            <a:ext cx="72723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8599050" y="3429000"/>
            <a:ext cx="19014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3EF30"/>
                </a:solidFill>
                <a:latin typeface="EpsilonCTT" pitchFamily="2" charset="0"/>
              </a:rPr>
              <a:t>Мотиви</a:t>
            </a:r>
          </a:p>
          <a:p>
            <a:r>
              <a:rPr lang="uk-UA" sz="2800" b="1" dirty="0">
                <a:solidFill>
                  <a:srgbClr val="03EF30"/>
                </a:solidFill>
                <a:latin typeface="EpsilonCTT" pitchFamily="2" charset="0"/>
              </a:rPr>
              <a:t> самоосвіти</a:t>
            </a:r>
            <a:endParaRPr lang="ru-RU" sz="2800" b="1" dirty="0">
              <a:solidFill>
                <a:srgbClr val="03EF30"/>
              </a:solidFill>
              <a:latin typeface="EpsilonCTT" pitchFamily="2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475083" y="5918418"/>
            <a:ext cx="57983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3399"/>
                </a:solidFill>
                <a:latin typeface="EpsilonCTT" pitchFamily="2" charset="0"/>
              </a:rPr>
              <a:t>Мотиви,  спрямовані на  досягнення </a:t>
            </a:r>
          </a:p>
          <a:p>
            <a:pPr algn="ctr"/>
            <a:r>
              <a:rPr lang="uk-UA" sz="2800" b="1" dirty="0">
                <a:solidFill>
                  <a:srgbClr val="FF3399"/>
                </a:solidFill>
                <a:latin typeface="EpsilonCTT" pitchFamily="2" charset="0"/>
              </a:rPr>
              <a:t>успіху</a:t>
            </a:r>
            <a:endParaRPr lang="ru-RU" sz="2800" b="1" dirty="0">
              <a:solidFill>
                <a:srgbClr val="FF3399"/>
              </a:solidFill>
              <a:latin typeface="EpsilonCTT" pitchFamily="2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4846966" y="1260037"/>
            <a:ext cx="282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latin typeface="EpsilonCTT" pitchFamily="2" charset="0"/>
              </a:rPr>
              <a:t>Внутрішні мотиви</a:t>
            </a:r>
            <a:endParaRPr lang="ru-RU" sz="2800" b="1" dirty="0">
              <a:solidFill>
                <a:srgbClr val="FFFF00"/>
              </a:solidFill>
              <a:latin typeface="EpsilonCTT" pitchFamily="2" charset="0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1758512" y="3213100"/>
            <a:ext cx="16289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EpsilonCTT" pitchFamily="2" charset="0"/>
              </a:rPr>
              <a:t>Мотиви </a:t>
            </a:r>
          </a:p>
          <a:p>
            <a:pPr>
              <a:defRPr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EpsilonCTT" pitchFamily="2" charset="0"/>
              </a:rPr>
              <a:t>соціальної</a:t>
            </a:r>
          </a:p>
          <a:p>
            <a:pPr>
              <a:defRPr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EpsilonCTT" pitchFamily="2" charset="0"/>
              </a:rPr>
              <a:t>співпраці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EpsilonCTT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509</Words>
  <Application>Microsoft Office PowerPoint</Application>
  <PresentationFormat>Произвольный</PresentationFormat>
  <Paragraphs>117</Paragraphs>
  <Slides>18</Slides>
  <Notes>8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HP</cp:lastModifiedBy>
  <cp:revision>53</cp:revision>
  <dcterms:created xsi:type="dcterms:W3CDTF">2014-04-06T16:12:45Z</dcterms:created>
  <dcterms:modified xsi:type="dcterms:W3CDTF">2018-09-20T06:57:48Z</dcterms:modified>
</cp:coreProperties>
</file>