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2" r:id="rId4"/>
    <p:sldId id="261" r:id="rId5"/>
    <p:sldId id="263" r:id="rId6"/>
    <p:sldId id="257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56863-69F6-479F-BB6B-9CBC02D876FE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2CF02-02EF-4BDE-ACD5-DD77BAAE7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56863-69F6-479F-BB6B-9CBC02D876FE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2CF02-02EF-4BDE-ACD5-DD77BAAE7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56863-69F6-479F-BB6B-9CBC02D876FE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2CF02-02EF-4BDE-ACD5-DD77BAAE7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56863-69F6-479F-BB6B-9CBC02D876FE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2CF02-02EF-4BDE-ACD5-DD77BAAE7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56863-69F6-479F-BB6B-9CBC02D876FE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2CF02-02EF-4BDE-ACD5-DD77BAAE7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56863-69F6-479F-BB6B-9CBC02D876FE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2CF02-02EF-4BDE-ACD5-DD77BAAE7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56863-69F6-479F-BB6B-9CBC02D876FE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2CF02-02EF-4BDE-ACD5-DD77BAAE7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56863-69F6-479F-BB6B-9CBC02D876FE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2CF02-02EF-4BDE-ACD5-DD77BAAE7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56863-69F6-479F-BB6B-9CBC02D876FE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2CF02-02EF-4BDE-ACD5-DD77BAAE7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56863-69F6-479F-BB6B-9CBC02D876FE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2CF02-02EF-4BDE-ACD5-DD77BAAE7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56863-69F6-479F-BB6B-9CBC02D876FE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02CF02-02EF-4BDE-ACD5-DD77BAAE77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756863-69F6-479F-BB6B-9CBC02D876FE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02CF02-02EF-4BDE-ACD5-DD77BAAE7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</a:t>
            </a:r>
            <a:r>
              <a:rPr lang="uk-UA" dirty="0" smtClean="0"/>
              <a:t>ІТИ З ОСОБЛИВИМИ ОСВІТНІМИ ПОТРЕБАМИ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685032"/>
            <a:ext cx="5074904" cy="2192240"/>
          </a:xfrm>
        </p:spPr>
        <p:txBody>
          <a:bodyPr>
            <a:noAutofit/>
          </a:bodyPr>
          <a:lstStyle/>
          <a:p>
            <a:r>
              <a:rPr lang="uk-UA" sz="2400" b="1" i="1" dirty="0" smtClean="0"/>
              <a:t>Не можна вимагати від дитини неможливого – до певного рівня і певного кола знань різні діти йдуть по різному</a:t>
            </a:r>
            <a:r>
              <a:rPr lang="uk-UA" sz="2400" dirty="0" smtClean="0"/>
              <a:t>.       </a:t>
            </a:r>
            <a:r>
              <a:rPr lang="uk-UA" sz="2400" i="1" dirty="0" smtClean="0"/>
              <a:t>   В.О.Сухомлинський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80744"/>
            <a:ext cx="8183880" cy="748652"/>
          </a:xfrm>
        </p:spPr>
        <p:txBody>
          <a:bodyPr/>
          <a:lstStyle/>
          <a:p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порушенням</a:t>
            </a:r>
            <a:r>
              <a:rPr lang="ru-RU" dirty="0" smtClean="0"/>
              <a:t> </a:t>
            </a:r>
            <a:r>
              <a:rPr lang="ru-RU" dirty="0" err="1" smtClean="0"/>
              <a:t>зору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Сліп</a:t>
            </a:r>
            <a:r>
              <a:rPr lang="uk-UA" dirty="0" smtClean="0"/>
              <a:t>і -</a:t>
            </a:r>
            <a:r>
              <a:rPr lang="ru-RU" dirty="0" smtClean="0"/>
              <a:t> </a:t>
            </a:r>
            <a:r>
              <a:rPr lang="ru-RU" dirty="0" err="1" smtClean="0"/>
              <a:t>вважаються</a:t>
            </a:r>
            <a:r>
              <a:rPr lang="ru-RU" dirty="0" smtClean="0"/>
              <a:t> особи,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відсутні</a:t>
            </a:r>
            <a:r>
              <a:rPr lang="ru-RU" dirty="0" smtClean="0"/>
              <a:t> </a:t>
            </a:r>
            <a:r>
              <a:rPr lang="ru-RU" dirty="0" err="1" smtClean="0"/>
              <a:t>зорові</a:t>
            </a:r>
            <a:r>
              <a:rPr lang="ru-RU" dirty="0" smtClean="0"/>
              <a:t> </a:t>
            </a:r>
            <a:r>
              <a:rPr lang="ru-RU" dirty="0" err="1" smtClean="0"/>
              <a:t>відчуття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незначну</a:t>
            </a:r>
            <a:r>
              <a:rPr lang="ru-RU" dirty="0" smtClean="0"/>
              <a:t> </a:t>
            </a:r>
            <a:r>
              <a:rPr lang="ru-RU" dirty="0" err="1" smtClean="0"/>
              <a:t>частку</a:t>
            </a:r>
            <a:r>
              <a:rPr lang="ru-RU" dirty="0" smtClean="0"/>
              <a:t> </a:t>
            </a:r>
            <a:r>
              <a:rPr lang="ru-RU" dirty="0" err="1" smtClean="0"/>
              <a:t>світловідчуттів</a:t>
            </a:r>
            <a:r>
              <a:rPr lang="ru-RU" dirty="0" smtClean="0"/>
              <a:t> (</a:t>
            </a:r>
            <a:r>
              <a:rPr lang="ru-RU" dirty="0" err="1" smtClean="0"/>
              <a:t>гострота</a:t>
            </a:r>
            <a:r>
              <a:rPr lang="ru-RU" dirty="0" smtClean="0"/>
              <a:t> </a:t>
            </a:r>
            <a:r>
              <a:rPr lang="ru-RU" dirty="0" err="1" smtClean="0"/>
              <a:t>зору</a:t>
            </a:r>
            <a:r>
              <a:rPr lang="ru-RU" dirty="0" smtClean="0"/>
              <a:t> до 0,004).</a:t>
            </a:r>
          </a:p>
          <a:p>
            <a:r>
              <a:rPr lang="ru-RU" dirty="0" err="1" smtClean="0"/>
              <a:t>Слабозорі</a:t>
            </a:r>
            <a:r>
              <a:rPr lang="ru-RU" dirty="0" smtClean="0"/>
              <a:t> –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зору</a:t>
            </a:r>
            <a:r>
              <a:rPr lang="ru-RU" dirty="0" smtClean="0"/>
              <a:t> (в межах </a:t>
            </a:r>
            <a:r>
              <a:rPr lang="ru-RU" dirty="0" err="1" smtClean="0"/>
              <a:t>від</a:t>
            </a:r>
            <a:r>
              <a:rPr lang="ru-RU" dirty="0" smtClean="0"/>
              <a:t> 0,05 до 0,2 при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коригуючих</a:t>
            </a:r>
            <a:r>
              <a:rPr lang="ru-RU" dirty="0" smtClean="0"/>
              <a:t> </a:t>
            </a:r>
            <a:r>
              <a:rPr lang="ru-RU" dirty="0" err="1" smtClean="0"/>
              <a:t>окулярів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22530" name="Picture 2" descr="http://myfamilydoctor.ru/wp-content/uploads/2015/04/myopia-children-320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714752"/>
            <a:ext cx="2833686" cy="2080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06398"/>
            <a:ext cx="5354964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Діти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порушенням</a:t>
            </a:r>
            <a:r>
              <a:rPr lang="ru-RU" dirty="0" smtClean="0"/>
              <a:t> слуху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414340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Глухі</a:t>
            </a:r>
            <a:r>
              <a:rPr lang="ru-RU" dirty="0" smtClean="0"/>
              <a:t> - глухота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цілковита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слуху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сприймання</a:t>
            </a:r>
            <a:r>
              <a:rPr lang="ru-RU" dirty="0" smtClean="0"/>
              <a:t> та </a:t>
            </a:r>
            <a:r>
              <a:rPr lang="ru-RU" dirty="0" err="1" smtClean="0"/>
              <a:t>розпізнавання</a:t>
            </a:r>
            <a:r>
              <a:rPr lang="ru-RU" dirty="0" smtClean="0"/>
              <a:t> </a:t>
            </a:r>
            <a:r>
              <a:rPr lang="ru-RU" dirty="0" err="1" smtClean="0"/>
              <a:t>усного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</a:t>
            </a:r>
            <a:r>
              <a:rPr lang="ru-RU" dirty="0" err="1" smtClean="0"/>
              <a:t>неможливе</a:t>
            </a:r>
            <a:r>
              <a:rPr lang="ru-RU" dirty="0" smtClean="0"/>
              <a:t>; </a:t>
            </a:r>
            <a:r>
              <a:rPr lang="ru-RU" dirty="0" err="1" smtClean="0"/>
              <a:t>втрата</a:t>
            </a:r>
            <a:r>
              <a:rPr lang="ru-RU" dirty="0" smtClean="0"/>
              <a:t> слуху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ніж</a:t>
            </a:r>
            <a:r>
              <a:rPr lang="ru-RU" dirty="0" smtClean="0"/>
              <a:t> 90 дБ</a:t>
            </a:r>
          </a:p>
          <a:p>
            <a:endParaRPr lang="ru-RU" dirty="0" smtClean="0"/>
          </a:p>
          <a:p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зниженим</a:t>
            </a:r>
            <a:r>
              <a:rPr lang="ru-RU" dirty="0" smtClean="0"/>
              <a:t> слухом (</a:t>
            </a:r>
            <a:r>
              <a:rPr lang="ru-RU" dirty="0" err="1" smtClean="0"/>
              <a:t>слабочуючі</a:t>
            </a:r>
            <a:r>
              <a:rPr lang="ru-RU" dirty="0" smtClean="0"/>
              <a:t>) </a:t>
            </a:r>
            <a:r>
              <a:rPr lang="ru-RU" dirty="0" err="1" smtClean="0"/>
              <a:t>мають</a:t>
            </a:r>
            <a:r>
              <a:rPr lang="ru-RU" dirty="0" smtClean="0"/>
              <a:t> слух,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аудіопідсилювальної</a:t>
            </a:r>
            <a:r>
              <a:rPr lang="ru-RU" dirty="0" smtClean="0"/>
              <a:t> </a:t>
            </a:r>
            <a:r>
              <a:rPr lang="ru-RU" dirty="0" err="1" smtClean="0"/>
              <a:t>апаратури</a:t>
            </a:r>
            <a:r>
              <a:rPr lang="ru-RU" dirty="0" smtClean="0"/>
              <a:t>,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сприймати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</a:t>
            </a:r>
            <a:r>
              <a:rPr lang="ru-RU" dirty="0" err="1" smtClean="0"/>
              <a:t>оточуючих</a:t>
            </a:r>
            <a:r>
              <a:rPr lang="ru-RU" dirty="0" smtClean="0"/>
              <a:t> та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опановувати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(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певною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спотворено</a:t>
            </a:r>
            <a:r>
              <a:rPr lang="ru-RU" dirty="0" smtClean="0"/>
              <a:t>), </a:t>
            </a:r>
            <a:r>
              <a:rPr lang="ru-RU" dirty="0" err="1" smtClean="0"/>
              <a:t>втрата</a:t>
            </a:r>
            <a:r>
              <a:rPr lang="ru-RU" dirty="0" smtClean="0"/>
              <a:t> слуху </a:t>
            </a:r>
            <a:r>
              <a:rPr lang="ru-RU" dirty="0" err="1" smtClean="0"/>
              <a:t>від</a:t>
            </a:r>
            <a:r>
              <a:rPr lang="ru-RU" dirty="0" smtClean="0"/>
              <a:t> 15 до 75 дБ</a:t>
            </a:r>
            <a:endParaRPr lang="ru-RU" dirty="0"/>
          </a:p>
        </p:txBody>
      </p:sp>
      <p:pic>
        <p:nvPicPr>
          <p:cNvPr id="23554" name="Picture 2" descr="http://v-medicine.ru/uploads/posts/2016-01/1453720489_gr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500570"/>
            <a:ext cx="2908961" cy="1738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086" y="5752182"/>
            <a:ext cx="8183880" cy="677214"/>
          </a:xfrm>
        </p:spPr>
        <p:txBody>
          <a:bodyPr>
            <a:normAutofit/>
          </a:bodyPr>
          <a:lstStyle/>
          <a:p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порушенням</a:t>
            </a:r>
            <a:r>
              <a:rPr lang="ru-RU" dirty="0" smtClean="0"/>
              <a:t> 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: дитячий </a:t>
            </a:r>
            <a:r>
              <a:rPr lang="ru-RU" dirty="0" err="1" smtClean="0"/>
              <a:t>церебральний</a:t>
            </a:r>
            <a:r>
              <a:rPr lang="ru-RU" dirty="0" smtClean="0"/>
              <a:t> </a:t>
            </a:r>
            <a:r>
              <a:rPr lang="ru-RU" dirty="0" err="1" smtClean="0"/>
              <a:t>параліч</a:t>
            </a:r>
            <a:r>
              <a:rPr lang="ru-RU" dirty="0" smtClean="0"/>
              <a:t>; </a:t>
            </a:r>
            <a:r>
              <a:rPr lang="ru-RU" dirty="0" err="1" smtClean="0"/>
              <a:t>поліомієліт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err="1" smtClean="0"/>
              <a:t>вроджені</a:t>
            </a:r>
            <a:r>
              <a:rPr lang="ru-RU" dirty="0" smtClean="0"/>
              <a:t> </a:t>
            </a:r>
            <a:r>
              <a:rPr lang="ru-RU" dirty="0" err="1" smtClean="0"/>
              <a:t>патології</a:t>
            </a:r>
            <a:r>
              <a:rPr lang="ru-RU" dirty="0" smtClean="0"/>
              <a:t> </a:t>
            </a:r>
            <a:r>
              <a:rPr lang="ru-RU" dirty="0" err="1" smtClean="0"/>
              <a:t>опорно-рухового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: </a:t>
            </a:r>
            <a:r>
              <a:rPr lang="ru-RU" dirty="0" err="1" smtClean="0"/>
              <a:t>вроджений</a:t>
            </a:r>
            <a:r>
              <a:rPr lang="ru-RU" dirty="0" smtClean="0"/>
              <a:t> </a:t>
            </a:r>
            <a:r>
              <a:rPr lang="ru-RU" dirty="0" err="1" smtClean="0"/>
              <a:t>вивих</a:t>
            </a:r>
            <a:r>
              <a:rPr lang="ru-RU" dirty="0" smtClean="0"/>
              <a:t> стегна, </a:t>
            </a:r>
            <a:r>
              <a:rPr lang="ru-RU" dirty="0" err="1" smtClean="0"/>
              <a:t>кривошия</a:t>
            </a:r>
            <a:r>
              <a:rPr lang="ru-RU" dirty="0" smtClean="0"/>
              <a:t>, </a:t>
            </a:r>
            <a:r>
              <a:rPr lang="ru-RU" dirty="0" err="1" smtClean="0"/>
              <a:t>клишоногість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деформації</a:t>
            </a:r>
            <a:r>
              <a:rPr lang="ru-RU" dirty="0" smtClean="0"/>
              <a:t> стоп; </a:t>
            </a:r>
            <a:r>
              <a:rPr lang="ru-RU" dirty="0" err="1" smtClean="0"/>
              <a:t>аномалії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хребта (</a:t>
            </a:r>
            <a:r>
              <a:rPr lang="ru-RU" dirty="0" err="1" smtClean="0"/>
              <a:t>сколіоз</a:t>
            </a:r>
            <a:r>
              <a:rPr lang="ru-RU" dirty="0" smtClean="0"/>
              <a:t>); </a:t>
            </a:r>
            <a:r>
              <a:rPr lang="ru-RU" dirty="0" err="1" smtClean="0"/>
              <a:t>недорозвиток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дефекти</a:t>
            </a:r>
            <a:r>
              <a:rPr lang="ru-RU" dirty="0" smtClean="0"/>
              <a:t> </a:t>
            </a:r>
            <a:r>
              <a:rPr lang="ru-RU" dirty="0" err="1" smtClean="0"/>
              <a:t>кінцівок</a:t>
            </a:r>
            <a:r>
              <a:rPr lang="ru-RU" dirty="0" smtClean="0"/>
              <a:t>: </a:t>
            </a:r>
            <a:r>
              <a:rPr lang="ru-RU" dirty="0" err="1" smtClean="0"/>
              <a:t>аномалії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пальців</a:t>
            </a:r>
            <a:r>
              <a:rPr lang="ru-RU" dirty="0" smtClean="0"/>
              <a:t> </a:t>
            </a:r>
            <a:r>
              <a:rPr lang="ru-RU" dirty="0" err="1" smtClean="0"/>
              <a:t>кисті</a:t>
            </a:r>
            <a:r>
              <a:rPr lang="ru-RU" dirty="0" smtClean="0"/>
              <a:t>; </a:t>
            </a:r>
            <a:r>
              <a:rPr lang="ru-RU" dirty="0" err="1" smtClean="0"/>
              <a:t>артрогрипоз</a:t>
            </a:r>
            <a:r>
              <a:rPr lang="ru-RU" dirty="0" smtClean="0"/>
              <a:t> (</a:t>
            </a:r>
            <a:r>
              <a:rPr lang="ru-RU" dirty="0" err="1" smtClean="0"/>
              <a:t>природжене</a:t>
            </a:r>
            <a:r>
              <a:rPr lang="ru-RU" dirty="0" smtClean="0"/>
              <a:t> </a:t>
            </a:r>
            <a:r>
              <a:rPr lang="ru-RU" dirty="0" err="1" smtClean="0"/>
              <a:t>каліцтво</a:t>
            </a:r>
            <a:r>
              <a:rPr lang="ru-RU" dirty="0" smtClean="0"/>
              <a:t>); </a:t>
            </a:r>
          </a:p>
          <a:p>
            <a:endParaRPr lang="ru-RU" dirty="0" smtClean="0"/>
          </a:p>
          <a:p>
            <a:r>
              <a:rPr lang="ru-RU" dirty="0" err="1" smtClean="0"/>
              <a:t>набуті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та </a:t>
            </a:r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опорно-рухового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: </a:t>
            </a:r>
            <a:r>
              <a:rPr lang="ru-RU" dirty="0" err="1" smtClean="0"/>
              <a:t>травматичні</a:t>
            </a:r>
            <a:r>
              <a:rPr lang="ru-RU" dirty="0" smtClean="0"/>
              <a:t> </a:t>
            </a:r>
            <a:r>
              <a:rPr lang="ru-RU" dirty="0" err="1" smtClean="0"/>
              <a:t>ушкодження</a:t>
            </a:r>
            <a:r>
              <a:rPr lang="ru-RU" dirty="0" smtClean="0"/>
              <a:t> спинного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кінцівок</a:t>
            </a:r>
            <a:r>
              <a:rPr lang="ru-RU" dirty="0" smtClean="0"/>
              <a:t>; </a:t>
            </a:r>
            <a:r>
              <a:rPr lang="ru-RU" dirty="0" err="1" smtClean="0"/>
              <a:t>поліартрит</a:t>
            </a:r>
            <a:r>
              <a:rPr lang="ru-RU" dirty="0" smtClean="0"/>
              <a:t>; </a:t>
            </a:r>
            <a:r>
              <a:rPr lang="ru-RU" dirty="0" err="1" smtClean="0"/>
              <a:t>захворювання</a:t>
            </a:r>
            <a:r>
              <a:rPr lang="ru-RU" dirty="0" smtClean="0"/>
              <a:t> скелету (</a:t>
            </a:r>
            <a:r>
              <a:rPr lang="ru-RU" dirty="0" err="1" smtClean="0"/>
              <a:t>туберкульоз</a:t>
            </a:r>
            <a:r>
              <a:rPr lang="ru-RU" dirty="0" smtClean="0"/>
              <a:t>, </a:t>
            </a:r>
            <a:r>
              <a:rPr lang="ru-RU" dirty="0" err="1" smtClean="0"/>
              <a:t>пухлини</a:t>
            </a:r>
            <a:r>
              <a:rPr lang="ru-RU" dirty="0" smtClean="0"/>
              <a:t> </a:t>
            </a:r>
            <a:r>
              <a:rPr lang="ru-RU" dirty="0" err="1" smtClean="0"/>
              <a:t>кісток</a:t>
            </a:r>
            <a:r>
              <a:rPr lang="ru-RU" dirty="0" smtClean="0"/>
              <a:t>, </a:t>
            </a:r>
            <a:r>
              <a:rPr lang="ru-RU" dirty="0" err="1" smtClean="0"/>
              <a:t>остеомієліт</a:t>
            </a:r>
            <a:r>
              <a:rPr lang="ru-RU" dirty="0" smtClean="0"/>
              <a:t>); </a:t>
            </a:r>
            <a:r>
              <a:rPr lang="ru-RU" dirty="0" err="1" smtClean="0"/>
              <a:t>системні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скелету</a:t>
            </a:r>
            <a:r>
              <a:rPr lang="ru-RU" dirty="0" smtClean="0"/>
              <a:t> (</a:t>
            </a:r>
            <a:r>
              <a:rPr lang="ru-RU" dirty="0" err="1" smtClean="0"/>
              <a:t>хондродитрофія</a:t>
            </a:r>
            <a:r>
              <a:rPr lang="ru-RU" dirty="0" smtClean="0"/>
              <a:t>, </a:t>
            </a:r>
            <a:r>
              <a:rPr lang="ru-RU" dirty="0" err="1" smtClean="0"/>
              <a:t>рахіт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783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гіперактивністю</a:t>
            </a:r>
            <a:r>
              <a:rPr lang="ru-RU" dirty="0" smtClean="0"/>
              <a:t> та </a:t>
            </a:r>
            <a:r>
              <a:rPr lang="ru-RU" dirty="0" err="1" smtClean="0"/>
              <a:t>дефіцитом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327276"/>
          </a:xfrm>
        </p:spPr>
        <p:txBody>
          <a:bodyPr/>
          <a:lstStyle/>
          <a:p>
            <a:r>
              <a:rPr lang="ru-RU" dirty="0" err="1" smtClean="0"/>
              <a:t>спостерігається</a:t>
            </a:r>
            <a:r>
              <a:rPr lang="ru-RU" dirty="0" smtClean="0"/>
              <a:t> комплекс </a:t>
            </a:r>
            <a:r>
              <a:rPr lang="ru-RU" dirty="0" err="1" smtClean="0"/>
              <a:t>клінічних</a:t>
            </a:r>
            <a:r>
              <a:rPr lang="ru-RU" dirty="0" smtClean="0"/>
              <a:t>, </a:t>
            </a:r>
            <a:r>
              <a:rPr lang="ru-RU" dirty="0" err="1" smtClean="0"/>
              <a:t>фізіологічних</a:t>
            </a:r>
            <a:r>
              <a:rPr lang="ru-RU" dirty="0" smtClean="0"/>
              <a:t>, </a:t>
            </a:r>
            <a:r>
              <a:rPr lang="ru-RU" dirty="0" err="1" smtClean="0"/>
              <a:t>психологічних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біохімічних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мінімальні</a:t>
            </a:r>
            <a:r>
              <a:rPr lang="ru-RU" dirty="0" smtClean="0"/>
              <a:t> </a:t>
            </a:r>
            <a:r>
              <a:rPr lang="ru-RU" dirty="0" err="1" smtClean="0"/>
              <a:t>мозкові</a:t>
            </a:r>
            <a:r>
              <a:rPr lang="ru-RU" dirty="0" smtClean="0"/>
              <a:t> </a:t>
            </a:r>
            <a:r>
              <a:rPr lang="ru-RU" dirty="0" err="1" smtClean="0"/>
              <a:t>дисфункції</a:t>
            </a:r>
            <a:r>
              <a:rPr lang="ru-RU" dirty="0" smtClean="0"/>
              <a:t> (</a:t>
            </a:r>
            <a:r>
              <a:rPr lang="ru-RU" dirty="0" err="1" smtClean="0"/>
              <a:t>збірна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паталогічних</a:t>
            </a:r>
            <a:r>
              <a:rPr lang="ru-RU" dirty="0" smtClean="0"/>
              <a:t> </a:t>
            </a:r>
            <a:r>
              <a:rPr lang="ru-RU" dirty="0" err="1" smtClean="0"/>
              <a:t>станів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проявляються</a:t>
            </a:r>
            <a:r>
              <a:rPr lang="ru-RU" dirty="0" smtClean="0"/>
              <a:t> у </a:t>
            </a:r>
            <a:r>
              <a:rPr lang="ru-RU" dirty="0" err="1" smtClean="0"/>
              <a:t>комбінованих</a:t>
            </a:r>
            <a:r>
              <a:rPr lang="ru-RU" dirty="0" smtClean="0"/>
              <a:t> </a:t>
            </a:r>
            <a:r>
              <a:rPr lang="ru-RU" dirty="0" err="1" smtClean="0"/>
              <a:t>порушеннях</a:t>
            </a:r>
            <a:r>
              <a:rPr lang="ru-RU" dirty="0" smtClean="0"/>
              <a:t> </a:t>
            </a:r>
            <a:r>
              <a:rPr lang="ru-RU" dirty="0" err="1" smtClean="0"/>
              <a:t>сприймання</a:t>
            </a:r>
            <a:r>
              <a:rPr lang="ru-RU" dirty="0" smtClean="0"/>
              <a:t>, моторики, </a:t>
            </a:r>
            <a:r>
              <a:rPr lang="ru-RU" dirty="0" err="1" smtClean="0"/>
              <a:t>уваги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24578" name="Picture 2" descr="https://dytpsyholog.files.wordpress.com/2015/07/d181d0b4d0b2d0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214686"/>
            <a:ext cx="2857520" cy="2235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783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раннім</a:t>
            </a:r>
            <a:r>
              <a:rPr lang="ru-RU" dirty="0" smtClean="0"/>
              <a:t> </a:t>
            </a:r>
            <a:r>
              <a:rPr lang="ru-RU" dirty="0" err="1" smtClean="0"/>
              <a:t>дитячим</a:t>
            </a:r>
            <a:r>
              <a:rPr lang="ru-RU" dirty="0" smtClean="0"/>
              <a:t> аутизмом (</a:t>
            </a:r>
            <a:r>
              <a:rPr lang="ru-RU" dirty="0" err="1" smtClean="0"/>
              <a:t>неконтактні</a:t>
            </a:r>
            <a:r>
              <a:rPr lang="ru-RU" dirty="0" smtClean="0"/>
              <a:t> </a:t>
            </a:r>
            <a:r>
              <a:rPr lang="ru-RU" dirty="0" err="1" smtClean="0"/>
              <a:t>діти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невміння</a:t>
            </a:r>
            <a:r>
              <a:rPr lang="ru-RU" dirty="0" smtClean="0"/>
              <a:t> </a:t>
            </a:r>
            <a:r>
              <a:rPr lang="ru-RU" dirty="0" err="1" smtClean="0"/>
              <a:t>організовувати</a:t>
            </a:r>
            <a:r>
              <a:rPr lang="ru-RU" dirty="0" smtClean="0"/>
              <a:t> </a:t>
            </a:r>
            <a:r>
              <a:rPr lang="ru-RU" dirty="0" err="1" smtClean="0"/>
              <a:t>спільну</a:t>
            </a:r>
            <a:r>
              <a:rPr lang="ru-RU" dirty="0" smtClean="0"/>
              <a:t> </a:t>
            </a:r>
            <a:r>
              <a:rPr lang="ru-RU" dirty="0" err="1" smtClean="0"/>
              <a:t>гру</a:t>
            </a:r>
            <a:r>
              <a:rPr lang="ru-RU" dirty="0" smtClean="0"/>
              <a:t> та </a:t>
            </a:r>
            <a:r>
              <a:rPr lang="ru-RU" dirty="0" err="1" smtClean="0"/>
              <a:t>встановлювати</a:t>
            </a:r>
            <a:r>
              <a:rPr lang="ru-RU" dirty="0" smtClean="0"/>
              <a:t> </a:t>
            </a:r>
            <a:r>
              <a:rPr lang="ru-RU" dirty="0" err="1" smtClean="0"/>
              <a:t>дружні</a:t>
            </a:r>
            <a:r>
              <a:rPr lang="ru-RU" dirty="0" smtClean="0"/>
              <a:t> </a:t>
            </a:r>
            <a:r>
              <a:rPr lang="ru-RU" dirty="0" err="1" smtClean="0"/>
              <a:t>стосунки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однолітками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чуйності</a:t>
            </a:r>
            <a:r>
              <a:rPr lang="ru-RU" dirty="0" smtClean="0"/>
              <a:t> до людей, </a:t>
            </a:r>
            <a:r>
              <a:rPr lang="ru-RU" dirty="0" err="1" smtClean="0"/>
              <a:t>байдужість</a:t>
            </a:r>
            <a:r>
              <a:rPr lang="ru-RU" dirty="0" smtClean="0"/>
              <a:t> до </a:t>
            </a:r>
            <a:r>
              <a:rPr lang="ru-RU" dirty="0" err="1" smtClean="0"/>
              <a:t>проявів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, </a:t>
            </a:r>
            <a:r>
              <a:rPr lang="ru-RU" dirty="0" err="1" smtClean="0"/>
              <a:t>фізичного</a:t>
            </a:r>
            <a:r>
              <a:rPr lang="ru-RU" dirty="0" smtClean="0"/>
              <a:t> контакту; </a:t>
            </a:r>
          </a:p>
          <a:p>
            <a:r>
              <a:rPr lang="ru-RU" dirty="0" err="1" smtClean="0"/>
              <a:t>уникнення</a:t>
            </a:r>
            <a:r>
              <a:rPr lang="ru-RU" dirty="0" smtClean="0"/>
              <a:t> </a:t>
            </a:r>
            <a:r>
              <a:rPr lang="ru-RU" dirty="0" err="1" smtClean="0"/>
              <a:t>емоційних</a:t>
            </a:r>
            <a:r>
              <a:rPr lang="ru-RU" dirty="0" smtClean="0"/>
              <a:t> </a:t>
            </a:r>
            <a:r>
              <a:rPr lang="ru-RU" dirty="0" err="1" smtClean="0"/>
              <a:t>прихильностей</a:t>
            </a:r>
            <a:r>
              <a:rPr lang="ru-RU" dirty="0" smtClean="0"/>
              <a:t>, </a:t>
            </a:r>
            <a:r>
              <a:rPr lang="ru-RU" dirty="0" err="1" smtClean="0"/>
              <a:t>негативістичні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на </a:t>
            </a:r>
            <a:r>
              <a:rPr lang="ru-RU" dirty="0" err="1" smtClean="0"/>
              <a:t>прохання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недостатність</a:t>
            </a:r>
            <a:r>
              <a:rPr lang="ru-RU" dirty="0" smtClean="0"/>
              <a:t> очного контакту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мімічного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 ;</a:t>
            </a:r>
          </a:p>
          <a:p>
            <a:r>
              <a:rPr lang="ru-RU" dirty="0" err="1" smtClean="0"/>
              <a:t>підвищений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тривоги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контакту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людьми</a:t>
            </a:r>
            <a:endParaRPr lang="ru-RU" dirty="0"/>
          </a:p>
        </p:txBody>
      </p:sp>
      <p:pic>
        <p:nvPicPr>
          <p:cNvPr id="26626" name="Picture 2" descr="http://samaudacha.ru/wp-content/uploads/PICT04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9604" y="4042137"/>
            <a:ext cx="3648610" cy="1458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7836"/>
            <a:ext cx="549784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Психічний</a:t>
            </a:r>
            <a:r>
              <a:rPr lang="ru-RU" dirty="0" smtClean="0"/>
              <a:t> </a:t>
            </a:r>
            <a:r>
              <a:rPr lang="ru-RU" dirty="0" err="1" smtClean="0"/>
              <a:t>інфантилізм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істинний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простий</a:t>
            </a:r>
            <a:r>
              <a:rPr lang="ru-RU" dirty="0" smtClean="0"/>
              <a:t> – </a:t>
            </a:r>
            <a:r>
              <a:rPr lang="ru-RU" dirty="0" err="1" smtClean="0"/>
              <a:t>базується</a:t>
            </a:r>
            <a:r>
              <a:rPr lang="ru-RU" dirty="0" smtClean="0"/>
              <a:t> на </a:t>
            </a:r>
            <a:r>
              <a:rPr lang="ru-RU" dirty="0" err="1" smtClean="0"/>
              <a:t>затримці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лобних</a:t>
            </a:r>
            <a:r>
              <a:rPr lang="ru-RU" dirty="0" smtClean="0"/>
              <a:t> </a:t>
            </a:r>
            <a:r>
              <a:rPr lang="ru-RU" dirty="0" err="1" smtClean="0"/>
              <a:t>ділянок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зумовлений</a:t>
            </a:r>
            <a:r>
              <a:rPr lang="ru-RU" dirty="0" smtClean="0"/>
              <a:t> </a:t>
            </a:r>
            <a:r>
              <a:rPr lang="ru-RU" dirty="0" err="1" smtClean="0"/>
              <a:t>органічними</a:t>
            </a:r>
            <a:r>
              <a:rPr lang="ru-RU" dirty="0" smtClean="0"/>
              <a:t> факторами</a:t>
            </a:r>
          </a:p>
          <a:p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психофізична</a:t>
            </a:r>
            <a:r>
              <a:rPr lang="ru-RU" dirty="0" smtClean="0"/>
              <a:t> </a:t>
            </a:r>
            <a:r>
              <a:rPr lang="ru-RU" dirty="0" err="1" smtClean="0"/>
              <a:t>незрілість</a:t>
            </a:r>
            <a:r>
              <a:rPr lang="ru-RU" dirty="0" smtClean="0"/>
              <a:t> по </a:t>
            </a:r>
            <a:r>
              <a:rPr lang="ru-RU" dirty="0" err="1" smtClean="0"/>
              <a:t>інфантильному</a:t>
            </a:r>
            <a:r>
              <a:rPr lang="ru-RU" dirty="0" smtClean="0"/>
              <a:t> типу. Причини </a:t>
            </a:r>
            <a:r>
              <a:rPr lang="ru-RU" dirty="0" err="1" smtClean="0"/>
              <a:t>ті</a:t>
            </a:r>
            <a:r>
              <a:rPr lang="ru-RU" dirty="0" smtClean="0"/>
              <a:t> ж,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варіанті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у другому </a:t>
            </a:r>
            <a:r>
              <a:rPr lang="ru-RU" dirty="0" err="1" smtClean="0"/>
              <a:t>варіанті</a:t>
            </a:r>
            <a:r>
              <a:rPr lang="ru-RU" dirty="0" smtClean="0"/>
              <a:t> </a:t>
            </a:r>
            <a:r>
              <a:rPr lang="ru-RU" dirty="0" err="1" smtClean="0"/>
              <a:t>незрілість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endParaRPr lang="ru-RU" dirty="0" smtClean="0"/>
          </a:p>
          <a:p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народжується</a:t>
            </a:r>
            <a:r>
              <a:rPr lang="ru-RU" dirty="0" smtClean="0"/>
              <a:t> </a:t>
            </a:r>
            <a:r>
              <a:rPr lang="ru-RU" dirty="0" err="1" smtClean="0"/>
              <a:t>психічно</a:t>
            </a:r>
            <a:r>
              <a:rPr lang="ru-RU" dirty="0" smtClean="0"/>
              <a:t> та </a:t>
            </a:r>
            <a:r>
              <a:rPr lang="ru-RU" dirty="0" err="1" smtClean="0"/>
              <a:t>фізично</a:t>
            </a:r>
            <a:r>
              <a:rPr lang="ru-RU" dirty="0" smtClean="0"/>
              <a:t> здоровою,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захищаючи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батьки штучно </a:t>
            </a:r>
            <a:r>
              <a:rPr lang="ru-RU" dirty="0" err="1" smtClean="0"/>
              <a:t>затримують</a:t>
            </a:r>
            <a:r>
              <a:rPr lang="ru-RU" dirty="0" smtClean="0"/>
              <a:t> </a:t>
            </a:r>
            <a:r>
              <a:rPr lang="ru-RU" dirty="0" err="1" smtClean="0"/>
              <a:t>соціалізацію</a:t>
            </a:r>
            <a:r>
              <a:rPr lang="ru-RU" dirty="0" smtClean="0"/>
              <a:t> </a:t>
            </a:r>
            <a:r>
              <a:rPr lang="ru-RU" dirty="0" err="1" smtClean="0"/>
              <a:t>егоцентричним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тривожним</a:t>
            </a:r>
            <a:r>
              <a:rPr lang="ru-RU" dirty="0" smtClean="0"/>
              <a:t> характером </a:t>
            </a:r>
            <a:r>
              <a:rPr lang="ru-RU" dirty="0" err="1" smtClean="0"/>
              <a:t>виховання</a:t>
            </a:r>
            <a:endParaRPr lang="ru-RU" dirty="0"/>
          </a:p>
        </p:txBody>
      </p:sp>
      <p:pic>
        <p:nvPicPr>
          <p:cNvPr id="27650" name="Picture 2" descr="http://www.redorbit.com/media/uploads/2009/04/f8707d60fac782926f1e3b6ca572f8c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500570"/>
            <a:ext cx="2841573" cy="1893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7836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ММД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98912"/>
          </a:xfrm>
        </p:spPr>
        <p:txBody>
          <a:bodyPr>
            <a:normAutofit/>
          </a:bodyPr>
          <a:lstStyle/>
          <a:p>
            <a:r>
              <a:rPr lang="ru-RU" dirty="0" smtClean="0"/>
              <a:t>стерта </a:t>
            </a:r>
            <a:r>
              <a:rPr lang="ru-RU" dirty="0" err="1" smtClean="0"/>
              <a:t>неврологічна</a:t>
            </a:r>
            <a:r>
              <a:rPr lang="ru-RU" dirty="0" smtClean="0"/>
              <a:t> симптоматика, </a:t>
            </a:r>
            <a:r>
              <a:rPr lang="ru-RU" dirty="0" err="1" smtClean="0"/>
              <a:t>специфічні</a:t>
            </a:r>
            <a:r>
              <a:rPr lang="ru-RU" dirty="0" smtClean="0"/>
              <a:t> </a:t>
            </a:r>
            <a:r>
              <a:rPr lang="ru-RU" dirty="0" err="1" smtClean="0"/>
              <a:t>відхилення</a:t>
            </a:r>
            <a:r>
              <a:rPr lang="ru-RU" dirty="0" smtClean="0"/>
              <a:t> у </a:t>
            </a:r>
            <a:r>
              <a:rPr lang="ru-RU" dirty="0" err="1" smtClean="0"/>
              <a:t>поведінці</a:t>
            </a:r>
            <a:r>
              <a:rPr lang="ru-RU" dirty="0" smtClean="0"/>
              <a:t> (</a:t>
            </a:r>
            <a:r>
              <a:rPr lang="ru-RU" dirty="0" err="1" smtClean="0"/>
              <a:t>рухове</a:t>
            </a:r>
            <a:r>
              <a:rPr lang="ru-RU" dirty="0" smtClean="0"/>
              <a:t> </a:t>
            </a:r>
            <a:r>
              <a:rPr lang="ru-RU" dirty="0" err="1" smtClean="0"/>
              <a:t>розгальмування</a:t>
            </a:r>
            <a:r>
              <a:rPr lang="ru-RU" dirty="0" smtClean="0"/>
              <a:t>, </a:t>
            </a:r>
            <a:r>
              <a:rPr lang="ru-RU" dirty="0" err="1" smtClean="0"/>
              <a:t>неуважність</a:t>
            </a:r>
            <a:r>
              <a:rPr lang="ru-RU" dirty="0" smtClean="0"/>
              <a:t>). </a:t>
            </a:r>
            <a:r>
              <a:rPr lang="ru-RU" dirty="0" err="1" smtClean="0"/>
              <a:t>Відносять</a:t>
            </a:r>
            <a:r>
              <a:rPr lang="ru-RU" dirty="0" smtClean="0"/>
              <a:t> до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зникають</a:t>
            </a:r>
            <a:r>
              <a:rPr lang="ru-RU" dirty="0" smtClean="0"/>
              <a:t> по </a:t>
            </a:r>
            <a:r>
              <a:rPr lang="ru-RU" dirty="0" err="1" smtClean="0"/>
              <a:t>мірі</a:t>
            </a:r>
            <a:r>
              <a:rPr lang="ru-RU" dirty="0" smtClean="0"/>
              <a:t> </a:t>
            </a:r>
            <a:r>
              <a:rPr lang="ru-RU" dirty="0" err="1" smtClean="0"/>
              <a:t>дозрівання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Характерні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err="1" smtClean="0"/>
              <a:t>неврози</a:t>
            </a:r>
            <a:r>
              <a:rPr lang="ru-RU" dirty="0" smtClean="0"/>
              <a:t>; </a:t>
            </a:r>
          </a:p>
          <a:p>
            <a:pPr>
              <a:buFontTx/>
              <a:buChar char="-"/>
            </a:pPr>
            <a:r>
              <a:rPr lang="ru-RU" dirty="0" err="1" smtClean="0"/>
              <a:t>заїкання</a:t>
            </a:r>
            <a:r>
              <a:rPr lang="ru-RU" dirty="0" smtClean="0"/>
              <a:t>; </a:t>
            </a:r>
          </a:p>
          <a:p>
            <a:pPr>
              <a:buFontTx/>
              <a:buChar char="-"/>
            </a:pPr>
            <a:r>
              <a:rPr lang="ru-RU" dirty="0" err="1" smtClean="0"/>
              <a:t>девіантна</a:t>
            </a:r>
            <a:r>
              <a:rPr lang="ru-RU" dirty="0" smtClean="0"/>
              <a:t> </a:t>
            </a:r>
            <a:r>
              <a:rPr lang="ru-RU" dirty="0" err="1" smtClean="0"/>
              <a:t>поведінка</a:t>
            </a:r>
            <a:r>
              <a:rPr lang="ru-RU" dirty="0" smtClean="0"/>
              <a:t>; </a:t>
            </a:r>
          </a:p>
          <a:p>
            <a:pPr>
              <a:buFontTx/>
              <a:buChar char="-"/>
            </a:pPr>
            <a:r>
              <a:rPr lang="ru-RU" dirty="0" err="1" smtClean="0"/>
              <a:t>антисоціальні</a:t>
            </a:r>
            <a:r>
              <a:rPr lang="ru-RU" dirty="0" smtClean="0"/>
              <a:t> </a:t>
            </a:r>
            <a:r>
              <a:rPr lang="ru-RU" dirty="0" err="1" smtClean="0"/>
              <a:t>вчинки</a:t>
            </a:r>
            <a:endParaRPr lang="ru-RU" dirty="0"/>
          </a:p>
        </p:txBody>
      </p:sp>
      <p:pic>
        <p:nvPicPr>
          <p:cNvPr id="28674" name="Picture 2" descr="http://pciholog1.ru/wp-content/uploads/2016/10/%D0%9C%D0%9C%D0%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800478"/>
            <a:ext cx="3548037" cy="2128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7836"/>
            <a:ext cx="5426402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Гіпердинамічний</a:t>
            </a:r>
            <a:r>
              <a:rPr lang="ru-RU" dirty="0" smtClean="0"/>
              <a:t> синдром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358246" cy="41879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гіпердинамічного</a:t>
            </a:r>
            <a:r>
              <a:rPr lang="ru-RU" dirty="0" smtClean="0"/>
              <a:t> та </a:t>
            </a:r>
            <a:r>
              <a:rPr lang="ru-RU" dirty="0" err="1" smtClean="0"/>
              <a:t>гіподинамічного</a:t>
            </a:r>
            <a:r>
              <a:rPr lang="ru-RU" dirty="0" smtClean="0"/>
              <a:t> </a:t>
            </a:r>
            <a:r>
              <a:rPr lang="ru-RU" dirty="0" err="1" smtClean="0"/>
              <a:t>синдромів</a:t>
            </a:r>
            <a:r>
              <a:rPr lang="ru-RU" dirty="0" smtClean="0"/>
              <a:t> - </a:t>
            </a:r>
            <a:r>
              <a:rPr lang="ru-RU" dirty="0" err="1" smtClean="0"/>
              <a:t>мікроорганічні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кисневого</a:t>
            </a:r>
            <a:r>
              <a:rPr lang="ru-RU" dirty="0" smtClean="0"/>
              <a:t> </a:t>
            </a:r>
            <a:r>
              <a:rPr lang="ru-RU" dirty="0" err="1" smtClean="0"/>
              <a:t>внутрішньоутробного</a:t>
            </a:r>
            <a:r>
              <a:rPr lang="ru-RU" dirty="0" smtClean="0"/>
              <a:t> </a:t>
            </a:r>
            <a:r>
              <a:rPr lang="ru-RU" dirty="0" err="1" smtClean="0"/>
              <a:t>голодування</a:t>
            </a:r>
            <a:r>
              <a:rPr lang="ru-RU" dirty="0" smtClean="0"/>
              <a:t>, </a:t>
            </a:r>
            <a:r>
              <a:rPr lang="ru-RU" dirty="0" err="1" smtClean="0"/>
              <a:t>мікрородові</a:t>
            </a:r>
            <a:r>
              <a:rPr lang="ru-RU" dirty="0" smtClean="0"/>
              <a:t> </a:t>
            </a:r>
            <a:r>
              <a:rPr lang="ru-RU" dirty="0" err="1" smtClean="0"/>
              <a:t>травми</a:t>
            </a:r>
            <a:r>
              <a:rPr lang="ru-RU" dirty="0" smtClean="0"/>
              <a:t> </a:t>
            </a:r>
            <a:r>
              <a:rPr lang="ru-RU" dirty="0" err="1" smtClean="0"/>
              <a:t>приводять</a:t>
            </a:r>
            <a:r>
              <a:rPr lang="ru-RU" dirty="0" smtClean="0"/>
              <a:t> до ММД. </a:t>
            </a:r>
            <a:r>
              <a:rPr lang="ru-RU" dirty="0" err="1" smtClean="0"/>
              <a:t>Відсутні</a:t>
            </a:r>
            <a:r>
              <a:rPr lang="ru-RU" dirty="0" smtClean="0"/>
              <a:t> </a:t>
            </a:r>
            <a:r>
              <a:rPr lang="ru-RU" dirty="0" err="1" smtClean="0"/>
              <a:t>грубі</a:t>
            </a:r>
            <a:r>
              <a:rPr lang="ru-RU" dirty="0" smtClean="0"/>
              <a:t>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мікропошкоджень</a:t>
            </a:r>
            <a:r>
              <a:rPr lang="ru-RU" dirty="0" smtClean="0"/>
              <a:t> кори та </a:t>
            </a:r>
            <a:r>
              <a:rPr lang="ru-RU" dirty="0" err="1" smtClean="0"/>
              <a:t>підкоркових</a:t>
            </a:r>
            <a:r>
              <a:rPr lang="ru-RU" dirty="0" smtClean="0"/>
              <a:t> структур головного </a:t>
            </a:r>
            <a:r>
              <a:rPr lang="ru-RU" dirty="0" err="1" smtClean="0"/>
              <a:t>мозку</a:t>
            </a:r>
            <a:endParaRPr lang="ru-RU" dirty="0"/>
          </a:p>
        </p:txBody>
      </p:sp>
      <p:pic>
        <p:nvPicPr>
          <p:cNvPr id="29698" name="Picture 2" descr="http://svit24.net/images/stories/articles/2012/Zdorovie/11-2012/09/giperaktivnyi-rebe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500570"/>
            <a:ext cx="2928927" cy="1889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7836"/>
            <a:ext cx="8183880" cy="1051560"/>
          </a:xfrm>
        </p:spPr>
        <p:txBody>
          <a:bodyPr/>
          <a:lstStyle/>
          <a:p>
            <a:r>
              <a:rPr lang="uk-UA" dirty="0" smtClean="0"/>
              <a:t>Форми допомоги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98912"/>
          </a:xfrm>
        </p:spPr>
        <p:txBody>
          <a:bodyPr>
            <a:normAutofit/>
          </a:bodyPr>
          <a:lstStyle/>
          <a:p>
            <a:r>
              <a:rPr lang="uk-UA" dirty="0" smtClean="0"/>
              <a:t>консультативні пункти</a:t>
            </a:r>
          </a:p>
          <a:p>
            <a:r>
              <a:rPr lang="uk-UA" dirty="0" smtClean="0"/>
              <a:t>короткотривале перебування в ДНЗ</a:t>
            </a:r>
          </a:p>
          <a:p>
            <a:r>
              <a:rPr lang="uk-UA" dirty="0" smtClean="0"/>
              <a:t>відвідування спеціальної групи</a:t>
            </a:r>
          </a:p>
          <a:p>
            <a:r>
              <a:rPr lang="uk-UA" dirty="0" smtClean="0"/>
              <a:t>організація навчання за інклюзивною формою</a:t>
            </a:r>
          </a:p>
          <a:p>
            <a:r>
              <a:rPr lang="uk-UA" dirty="0" smtClean="0"/>
              <a:t>влаштування дитини в спеціалізований навчальний заклад</a:t>
            </a:r>
          </a:p>
          <a:p>
            <a:r>
              <a:rPr lang="uk-UA" dirty="0" smtClean="0"/>
              <a:t>служби раннього втручання</a:t>
            </a:r>
          </a:p>
          <a:p>
            <a:r>
              <a:rPr lang="uk-UA" dirty="0" err="1" smtClean="0"/>
              <a:t>логопункти</a:t>
            </a:r>
            <a:endParaRPr lang="uk-UA" dirty="0" smtClean="0"/>
          </a:p>
          <a:p>
            <a:r>
              <a:rPr lang="uk-UA" dirty="0" smtClean="0"/>
              <a:t>реабілітаційні центри</a:t>
            </a:r>
          </a:p>
          <a:p>
            <a:endParaRPr lang="ru-RU" dirty="0"/>
          </a:p>
        </p:txBody>
      </p:sp>
      <p:pic>
        <p:nvPicPr>
          <p:cNvPr id="30722" name="Picture 2" descr="http://novosilky-ks-dnz.edukit.kiev.ua/files2/images/%D0%94%D0%B5%D1%82%D0%B8_2.png?size=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906" y="3357562"/>
            <a:ext cx="2857498" cy="307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Нормативна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Наказ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20.04.2015 № 446 «Про </a:t>
            </a:r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dirty="0" err="1" smtClean="0"/>
              <a:t>гранично</a:t>
            </a:r>
            <a:r>
              <a:rPr lang="ru-RU" dirty="0" smtClean="0"/>
              <a:t> допустимого </a:t>
            </a:r>
            <a:r>
              <a:rPr lang="ru-RU" dirty="0" err="1" smtClean="0"/>
              <a:t>навантаження</a:t>
            </a:r>
            <a:r>
              <a:rPr lang="ru-RU" dirty="0" smtClean="0"/>
              <a:t> на </a:t>
            </a:r>
            <a:r>
              <a:rPr lang="ru-RU" dirty="0" err="1" smtClean="0"/>
              <a:t>дитину</a:t>
            </a:r>
            <a:r>
              <a:rPr lang="ru-RU" dirty="0" smtClean="0"/>
              <a:t> у </a:t>
            </a:r>
            <a:r>
              <a:rPr lang="ru-RU" dirty="0" err="1" smtClean="0"/>
              <a:t>дошкільних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закладах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та форм </a:t>
            </a:r>
            <a:r>
              <a:rPr lang="ru-RU" dirty="0" err="1" smtClean="0"/>
              <a:t>власності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r>
              <a:rPr lang="ru-RU" dirty="0" smtClean="0"/>
              <a:t>Лист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17.12.2008  № 1/9-811 «Про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соціально</a:t>
            </a:r>
            <a:r>
              <a:rPr lang="ru-RU" dirty="0" smtClean="0"/>
              <a:t> –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патронату»</a:t>
            </a:r>
          </a:p>
          <a:p>
            <a:endParaRPr lang="ru-RU" dirty="0" smtClean="0"/>
          </a:p>
          <a:p>
            <a:r>
              <a:rPr lang="ru-RU" dirty="0" smtClean="0"/>
              <a:t>Лист </a:t>
            </a:r>
            <a:r>
              <a:rPr lang="ru-RU" dirty="0" err="1" smtClean="0"/>
              <a:t>Міністерства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науки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16.06.2016 р. № 1/9-315 </a:t>
            </a:r>
            <a:r>
              <a:rPr lang="ru-RU" dirty="0" err="1" smtClean="0"/>
              <a:t>Інструктивно</a:t>
            </a:r>
            <a:r>
              <a:rPr lang="ru-RU" dirty="0" smtClean="0"/>
              <a:t> – </a:t>
            </a:r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 smtClean="0"/>
              <a:t>рекомендації</a:t>
            </a:r>
            <a:r>
              <a:rPr lang="ru-RU" dirty="0" smtClean="0"/>
              <a:t> «Про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в </a:t>
            </a:r>
            <a:r>
              <a:rPr lang="ru-RU" dirty="0" err="1" smtClean="0"/>
              <a:t>дошкільних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закладах у 2016/2017навчальному </a:t>
            </a:r>
            <a:r>
              <a:rPr lang="ru-RU" dirty="0" err="1" smtClean="0"/>
              <a:t>році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2664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Дефект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розвитку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психічна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фізична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вада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викликає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порушення</a:t>
            </a:r>
            <a:r>
              <a:rPr lang="ru-RU" sz="2400" dirty="0" smtClean="0"/>
              <a:t> нормального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дитини</a:t>
            </a:r>
            <a:r>
              <a:rPr lang="ru-RU" sz="2400" dirty="0" smtClean="0"/>
              <a:t>. 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види</a:t>
            </a:r>
            <a:r>
              <a:rPr lang="ru-RU" sz="2400" dirty="0" smtClean="0"/>
              <a:t> – вади </a:t>
            </a:r>
            <a:r>
              <a:rPr lang="ru-RU" sz="2400" dirty="0" err="1" smtClean="0"/>
              <a:t>зору</a:t>
            </a:r>
            <a:r>
              <a:rPr lang="ru-RU" sz="2400" dirty="0" smtClean="0"/>
              <a:t> (</a:t>
            </a:r>
            <a:r>
              <a:rPr lang="ru-RU" sz="2400" dirty="0" err="1" smtClean="0"/>
              <a:t>сліпота</a:t>
            </a:r>
            <a:r>
              <a:rPr lang="ru-RU" sz="2400" dirty="0" smtClean="0"/>
              <a:t>), слуху (глухота, </a:t>
            </a:r>
            <a:r>
              <a:rPr lang="ru-RU" sz="2400" dirty="0" err="1" smtClean="0"/>
              <a:t>туговухість</a:t>
            </a:r>
            <a:r>
              <a:rPr lang="ru-RU" sz="2400" dirty="0" smtClean="0"/>
              <a:t>), </a:t>
            </a:r>
            <a:r>
              <a:rPr lang="ru-RU" sz="2400" dirty="0" err="1" smtClean="0"/>
              <a:t>розуму</a:t>
            </a:r>
            <a:r>
              <a:rPr lang="ru-RU" sz="2400" dirty="0" smtClean="0"/>
              <a:t> (</a:t>
            </a:r>
            <a:r>
              <a:rPr lang="ru-RU" sz="2400" dirty="0" err="1" smtClean="0"/>
              <a:t>олігофренія</a:t>
            </a:r>
            <a:r>
              <a:rPr lang="ru-RU" sz="2400" dirty="0" smtClean="0"/>
              <a:t>), </a:t>
            </a:r>
            <a:r>
              <a:rPr lang="ru-RU" sz="2400" dirty="0" err="1" smtClean="0"/>
              <a:t>мовлення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опорно-рухового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апарату</a:t>
            </a:r>
            <a:endParaRPr lang="ru-RU" sz="2400" dirty="0" smtClean="0"/>
          </a:p>
        </p:txBody>
      </p:sp>
      <p:pic>
        <p:nvPicPr>
          <p:cNvPr id="2050" name="Picture 2" descr="Картинки по запросу діти з особливими потреба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24771">
            <a:off x="664441" y="3265857"/>
            <a:ext cx="2425452" cy="24254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9832" y="2420888"/>
            <a:ext cx="56886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Дитина-інвалід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— особа </a:t>
            </a:r>
            <a:r>
              <a:rPr lang="ru-RU" sz="2400" dirty="0" err="1" smtClean="0"/>
              <a:t>віком</a:t>
            </a:r>
            <a:r>
              <a:rPr lang="ru-RU" sz="2400" dirty="0" smtClean="0"/>
              <a:t> до 18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стійким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розладом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організму</a:t>
            </a:r>
            <a:r>
              <a:rPr lang="ru-RU" sz="2400" dirty="0" smtClean="0"/>
              <a:t>, </a:t>
            </a:r>
            <a:r>
              <a:rPr lang="ru-RU" sz="2400" dirty="0" err="1" smtClean="0"/>
              <a:t>зумовленим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захворюванням</a:t>
            </a:r>
            <a:r>
              <a:rPr lang="ru-RU" sz="2400" dirty="0" smtClean="0"/>
              <a:t>, травмою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вродженими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вадами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фізичного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призводить</a:t>
            </a:r>
            <a:r>
              <a:rPr lang="ru-RU" sz="2400" dirty="0" smtClean="0"/>
              <a:t> до </a:t>
            </a:r>
            <a:r>
              <a:rPr lang="ru-RU" sz="2400" dirty="0" err="1" smtClean="0"/>
              <a:t>обмеження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нормальної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життєдіяльності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викликає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їй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допомоги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захисту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0639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Нормативна база </a:t>
            </a:r>
            <a:br>
              <a:rPr lang="uk-UA" dirty="0" smtClean="0"/>
            </a:br>
            <a:r>
              <a:rPr lang="uk-UA" dirty="0" smtClean="0"/>
              <a:t>інклюзивного навчання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Лист МОНМС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26.07.2012 №1/9-529 "Про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психологічного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супроводу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інклюзивного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r>
              <a:rPr lang="ru-RU" dirty="0" smtClean="0"/>
              <a:t>Наказ МОН та МОЗ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06.02.2015 № 104 / 52 «Про </a:t>
            </a:r>
            <a:r>
              <a:rPr lang="ru-RU" dirty="0" err="1" smtClean="0"/>
              <a:t>затвердження</a:t>
            </a:r>
            <a:r>
              <a:rPr lang="ru-RU" dirty="0" smtClean="0"/>
              <a:t> Порядку </a:t>
            </a:r>
            <a:r>
              <a:rPr lang="ru-RU" dirty="0" err="1" smtClean="0"/>
              <a:t>комплектування</a:t>
            </a:r>
            <a:r>
              <a:rPr lang="ru-RU" dirty="0" smtClean="0"/>
              <a:t> </a:t>
            </a:r>
            <a:r>
              <a:rPr lang="ru-RU" dirty="0" err="1" smtClean="0"/>
              <a:t>інклюзивних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у </a:t>
            </a:r>
            <a:r>
              <a:rPr lang="ru-RU" dirty="0" err="1" smtClean="0"/>
              <a:t>дошкільних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закладах»</a:t>
            </a:r>
            <a:r>
              <a:rPr lang="ru-RU" b="1" dirty="0" smtClean="0"/>
              <a:t> </a:t>
            </a:r>
          </a:p>
          <a:p>
            <a:endParaRPr lang="ru-RU" b="1" dirty="0" smtClean="0"/>
          </a:p>
          <a:p>
            <a:r>
              <a:rPr lang="ru-RU" dirty="0" smtClean="0"/>
              <a:t>Лист МОН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12.10.2015 року № 1/9-487 «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інклюзивних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у </a:t>
            </a:r>
            <a:r>
              <a:rPr lang="ru-RU" dirty="0" err="1" smtClean="0"/>
              <a:t>дошкільних</a:t>
            </a:r>
            <a:r>
              <a:rPr lang="ru-RU" dirty="0" smtClean="0"/>
              <a:t>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закладах» (</a:t>
            </a:r>
            <a:r>
              <a:rPr lang="ru-RU" dirty="0" err="1" smtClean="0"/>
              <a:t>Інструктивно-методичні</a:t>
            </a:r>
            <a:r>
              <a:rPr lang="ru-RU" dirty="0" smtClean="0"/>
              <a:t> </a:t>
            </a:r>
            <a:r>
              <a:rPr lang="ru-RU" dirty="0" err="1" smtClean="0"/>
              <a:t>рекомендації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7836"/>
            <a:ext cx="8183880" cy="1051560"/>
          </a:xfrm>
        </p:spPr>
        <p:txBody>
          <a:bodyPr/>
          <a:lstStyle/>
          <a:p>
            <a:r>
              <a:rPr lang="uk-UA" dirty="0" smtClean="0"/>
              <a:t>Психологічна характеристика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Особливості контакту</a:t>
            </a:r>
          </a:p>
          <a:p>
            <a:r>
              <a:rPr lang="uk-UA" dirty="0" smtClean="0"/>
              <a:t>Особливості взаємодії з дорослим, залучення до співпраці</a:t>
            </a:r>
          </a:p>
          <a:p>
            <a:r>
              <a:rPr lang="uk-UA" dirty="0" smtClean="0"/>
              <a:t>Орієнтація у побуті</a:t>
            </a:r>
          </a:p>
          <a:p>
            <a:r>
              <a:rPr lang="uk-UA" dirty="0" smtClean="0"/>
              <a:t>Пізнавальна активність</a:t>
            </a:r>
          </a:p>
          <a:p>
            <a:r>
              <a:rPr lang="uk-UA" dirty="0" smtClean="0"/>
              <a:t>Працездатність</a:t>
            </a:r>
          </a:p>
          <a:p>
            <a:r>
              <a:rPr lang="uk-UA" dirty="0" smtClean="0"/>
              <a:t>Характеристика когнітивних процесів (увага,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ять, мислення, мовлення)</a:t>
            </a:r>
          </a:p>
          <a:p>
            <a:r>
              <a:rPr lang="uk-UA" dirty="0" smtClean="0"/>
              <a:t>Характер необхідної допомоги</a:t>
            </a:r>
          </a:p>
          <a:p>
            <a:r>
              <a:rPr lang="uk-UA" smtClean="0"/>
              <a:t>Научуваність</a:t>
            </a:r>
            <a:endParaRPr lang="uk-UA" dirty="0" smtClean="0"/>
          </a:p>
          <a:p>
            <a:r>
              <a:rPr lang="uk-UA" dirty="0" smtClean="0"/>
              <a:t>Емоційно-вольова сфера</a:t>
            </a:r>
          </a:p>
          <a:p>
            <a:r>
              <a:rPr lang="uk-UA" dirty="0" smtClean="0"/>
              <a:t>Поведінкові реакції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45224"/>
            <a:ext cx="8183880" cy="1051560"/>
          </a:xfrm>
        </p:spPr>
        <p:txBody>
          <a:bodyPr/>
          <a:lstStyle/>
          <a:p>
            <a:r>
              <a:rPr lang="uk-UA" dirty="0" smtClean="0"/>
              <a:t>Медична 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/>
          </a:bodyPr>
          <a:lstStyle/>
          <a:p>
            <a:r>
              <a:rPr lang="uk-UA" sz="3000" dirty="0" smtClean="0"/>
              <a:t>забезпечення лікування, реабілітації та соціальної допомоги, такої як спеціальна освіта та пенсія. Іншими словами - ставиться мета зробити життя людини з особливими потребами до певної міри «нормальним», забезпечивши їй, наприклад, економічні та освітні можливості</a:t>
            </a:r>
            <a:endParaRPr lang="ru-RU" sz="3000" dirty="0"/>
          </a:p>
        </p:txBody>
      </p:sp>
      <p:pic>
        <p:nvPicPr>
          <p:cNvPr id="19458" name="Picture 2" descr="Картинки по запросу медична модель порушень розвитк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365104"/>
            <a:ext cx="2945142" cy="206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5472608" cy="29523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300" b="1" dirty="0" err="1" smtClean="0">
                <a:solidFill>
                  <a:schemeClr val="accent1">
                    <a:lumMod val="75000"/>
                  </a:schemeClr>
                </a:solidFill>
              </a:rPr>
              <a:t>Діти</a:t>
            </a: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1">
                    <a:lumMod val="75000"/>
                  </a:schemeClr>
                </a:solidFill>
              </a:rPr>
              <a:t>особливостями</a:t>
            </a: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sz="3300" b="1" dirty="0" err="1" smtClean="0">
                <a:solidFill>
                  <a:schemeClr val="accent1">
                    <a:lumMod val="75000"/>
                  </a:schemeClr>
                </a:solidFill>
              </a:rPr>
              <a:t>порушеннями</a:t>
            </a: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3300" b="1" dirty="0" err="1" smtClean="0">
                <a:solidFill>
                  <a:schemeClr val="accent1">
                    <a:lumMod val="75000"/>
                  </a:schemeClr>
                </a:solidFill>
              </a:rPr>
              <a:t>психофізичного</a:t>
            </a: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b="1" dirty="0" err="1" smtClean="0">
                <a:solidFill>
                  <a:schemeClr val="accent1">
                    <a:lumMod val="75000"/>
                  </a:schemeClr>
                </a:solidFill>
              </a:rPr>
              <a:t>розвитку</a:t>
            </a: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300" dirty="0" smtClean="0"/>
              <a:t>– </a:t>
            </a:r>
            <a:r>
              <a:rPr lang="ru-RU" sz="3300" dirty="0" err="1" smtClean="0"/>
              <a:t>діти</a:t>
            </a:r>
            <a:r>
              <a:rPr lang="ru-RU" sz="3300" dirty="0" smtClean="0"/>
              <a:t>, </a:t>
            </a:r>
            <a:r>
              <a:rPr lang="ru-RU" sz="3300" dirty="0" err="1" smtClean="0"/>
              <a:t>які</a:t>
            </a:r>
            <a:r>
              <a:rPr lang="ru-RU" sz="3300" dirty="0" smtClean="0"/>
              <a:t> </a:t>
            </a:r>
            <a:r>
              <a:rPr lang="ru-RU" sz="3300" dirty="0" err="1" smtClean="0"/>
              <a:t>мають</a:t>
            </a:r>
            <a:r>
              <a:rPr lang="ru-RU" sz="3300" dirty="0" smtClean="0"/>
              <a:t> </a:t>
            </a:r>
            <a:r>
              <a:rPr lang="ru-RU" sz="3300" dirty="0" err="1" smtClean="0"/>
              <a:t>зумовлені</a:t>
            </a:r>
            <a:r>
              <a:rPr lang="ru-RU" sz="3300" dirty="0" smtClean="0"/>
              <a:t> </a:t>
            </a:r>
            <a:r>
              <a:rPr lang="ru-RU" sz="3300" dirty="0" err="1" smtClean="0"/>
              <a:t>природженими</a:t>
            </a:r>
            <a:r>
              <a:rPr lang="ru-RU" sz="3300" dirty="0" smtClean="0"/>
              <a:t> </a:t>
            </a:r>
            <a:r>
              <a:rPr lang="ru-RU" sz="3300" dirty="0" err="1" smtClean="0"/>
              <a:t>чи</a:t>
            </a:r>
            <a:r>
              <a:rPr lang="ru-RU" sz="3300" dirty="0" smtClean="0"/>
              <a:t> </a:t>
            </a:r>
            <a:r>
              <a:rPr lang="ru-RU" sz="3300" dirty="0" err="1" smtClean="0"/>
              <a:t>набутими</a:t>
            </a:r>
            <a:r>
              <a:rPr lang="ru-RU" sz="3300" dirty="0" smtClean="0"/>
              <a:t> </a:t>
            </a:r>
            <a:r>
              <a:rPr lang="ru-RU" sz="3300" dirty="0" err="1" smtClean="0"/>
              <a:t>розладами</a:t>
            </a:r>
            <a:r>
              <a:rPr lang="ru-RU" sz="3300" dirty="0" smtClean="0"/>
              <a:t> </a:t>
            </a:r>
            <a:r>
              <a:rPr lang="ru-RU" sz="3300" dirty="0" err="1" smtClean="0"/>
              <a:t>відхилення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від</a:t>
            </a:r>
            <a:r>
              <a:rPr lang="ru-RU" sz="3300" dirty="0" smtClean="0"/>
              <a:t> нормального </a:t>
            </a:r>
            <a:r>
              <a:rPr lang="ru-RU" sz="3300" dirty="0" err="1" smtClean="0"/>
              <a:t>фізичного</a:t>
            </a:r>
            <a:r>
              <a:rPr lang="ru-RU" sz="3300" dirty="0" smtClean="0"/>
              <a:t> </a:t>
            </a:r>
            <a:r>
              <a:rPr lang="ru-RU" sz="3300" dirty="0" err="1" smtClean="0"/>
              <a:t>чи</a:t>
            </a:r>
            <a:r>
              <a:rPr lang="ru-RU" sz="3300" dirty="0" smtClean="0"/>
              <a:t> </a:t>
            </a:r>
            <a:r>
              <a:rPr lang="ru-RU" sz="3300" dirty="0" err="1" smtClean="0"/>
              <a:t>психічного</a:t>
            </a:r>
            <a:r>
              <a:rPr lang="ru-RU" sz="3300" dirty="0" smtClean="0"/>
              <a:t> </a:t>
            </a:r>
            <a:r>
              <a:rPr lang="ru-RU" sz="3300" dirty="0" err="1" smtClean="0"/>
              <a:t>розвитку</a:t>
            </a:r>
            <a:r>
              <a:rPr lang="ru-RU" sz="3300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Картинки по запросу діти з особливими потреба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50215">
            <a:off x="5848932" y="1255133"/>
            <a:ext cx="2682832" cy="1781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3574406"/>
            <a:ext cx="8280920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76" indent="-265176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</a:rPr>
              <a:t>Діти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</a:rPr>
              <a:t>особливими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</a:rPr>
              <a:t>освітніми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</a:rPr>
              <a:t> потребами </a:t>
            </a:r>
            <a:r>
              <a:rPr lang="ru-RU" sz="2600" dirty="0"/>
              <a:t>– </a:t>
            </a:r>
            <a:r>
              <a:rPr lang="ru-RU" sz="2600" dirty="0" err="1"/>
              <a:t>поняття</a:t>
            </a:r>
            <a:r>
              <a:rPr lang="ru-RU" sz="2600" dirty="0"/>
              <a:t>, яке широко </a:t>
            </a:r>
            <a:r>
              <a:rPr lang="ru-RU" sz="2600" dirty="0" err="1"/>
              <a:t>охоплює</a:t>
            </a:r>
            <a:r>
              <a:rPr lang="ru-RU" sz="2600" dirty="0"/>
              <a:t> </a:t>
            </a:r>
            <a:r>
              <a:rPr lang="ru-RU" sz="2600" dirty="0" err="1"/>
              <a:t>всіх</a:t>
            </a:r>
            <a:r>
              <a:rPr lang="ru-RU" sz="2600" dirty="0"/>
              <a:t> </a:t>
            </a:r>
            <a:r>
              <a:rPr lang="ru-RU" sz="2600" dirty="0" err="1"/>
              <a:t>дітей</a:t>
            </a:r>
            <a:r>
              <a:rPr lang="ru-RU" sz="2600" dirty="0"/>
              <a:t>, </a:t>
            </a:r>
            <a:r>
              <a:rPr lang="ru-RU" sz="2600" dirty="0" err="1"/>
              <a:t>чиї</a:t>
            </a:r>
            <a:r>
              <a:rPr lang="ru-RU" sz="2600" dirty="0"/>
              <a:t> </a:t>
            </a:r>
            <a:r>
              <a:rPr lang="ru-RU" sz="2600" dirty="0" err="1"/>
              <a:t>освітні</a:t>
            </a:r>
            <a:r>
              <a:rPr lang="ru-RU" sz="2600" dirty="0"/>
              <a:t> потреби </a:t>
            </a:r>
            <a:r>
              <a:rPr lang="ru-RU" sz="2600" dirty="0" err="1"/>
              <a:t>виходять</a:t>
            </a:r>
            <a:r>
              <a:rPr lang="ru-RU" sz="2600" dirty="0"/>
              <a:t> за </a:t>
            </a:r>
            <a:r>
              <a:rPr lang="ru-RU" sz="2600" dirty="0" err="1"/>
              <a:t>межі</a:t>
            </a:r>
            <a:r>
              <a:rPr lang="ru-RU" sz="2600" dirty="0"/>
              <a:t> </a:t>
            </a:r>
            <a:r>
              <a:rPr lang="ru-RU" sz="2600" dirty="0" err="1"/>
              <a:t>загальноприйнятої</a:t>
            </a:r>
            <a:r>
              <a:rPr lang="ru-RU" sz="2600" dirty="0"/>
              <a:t> </a:t>
            </a:r>
            <a:r>
              <a:rPr lang="ru-RU" sz="2600" dirty="0" err="1"/>
              <a:t>норми</a:t>
            </a:r>
            <a:r>
              <a:rPr lang="ru-RU" sz="2600" dirty="0"/>
              <a:t>, </a:t>
            </a:r>
            <a:r>
              <a:rPr lang="ru-RU" sz="2600" dirty="0" err="1"/>
              <a:t>йдеться</a:t>
            </a:r>
            <a:r>
              <a:rPr lang="ru-RU" sz="2600" dirty="0"/>
              <a:t> про </a:t>
            </a:r>
            <a:r>
              <a:rPr lang="ru-RU" sz="2600" dirty="0" err="1"/>
              <a:t>дітей</a:t>
            </a:r>
            <a:r>
              <a:rPr lang="ru-RU" sz="2600" dirty="0"/>
              <a:t> </a:t>
            </a:r>
            <a:r>
              <a:rPr lang="ru-RU" sz="2600" dirty="0" err="1"/>
              <a:t>із</a:t>
            </a:r>
            <a:r>
              <a:rPr lang="ru-RU" sz="2600" dirty="0"/>
              <a:t> </a:t>
            </a:r>
            <a:r>
              <a:rPr lang="ru-RU" sz="2600" dirty="0" err="1"/>
              <a:t>особливостями</a:t>
            </a:r>
            <a:r>
              <a:rPr lang="ru-RU" sz="2600" dirty="0"/>
              <a:t> </a:t>
            </a:r>
            <a:r>
              <a:rPr lang="ru-RU" sz="2600" dirty="0" err="1"/>
              <a:t>психофізичного</a:t>
            </a:r>
            <a:r>
              <a:rPr lang="ru-RU" sz="2600" dirty="0"/>
              <a:t> </a:t>
            </a:r>
            <a:r>
              <a:rPr lang="ru-RU" sz="2600" dirty="0" err="1"/>
              <a:t>розвитку</a:t>
            </a:r>
            <a:r>
              <a:rPr lang="ru-RU" sz="2600" dirty="0"/>
              <a:t>, </a:t>
            </a:r>
            <a:r>
              <a:rPr lang="ru-RU" sz="2600" dirty="0" err="1"/>
              <a:t>обдарованих</a:t>
            </a:r>
            <a:r>
              <a:rPr lang="ru-RU" sz="2600" dirty="0"/>
              <a:t>, а </a:t>
            </a:r>
            <a:r>
              <a:rPr lang="ru-RU" sz="2600" dirty="0" err="1"/>
              <a:t>також</a:t>
            </a:r>
            <a:r>
              <a:rPr lang="ru-RU" sz="2600" dirty="0"/>
              <a:t> </a:t>
            </a:r>
            <a:r>
              <a:rPr lang="ru-RU" sz="2600" dirty="0" err="1"/>
              <a:t>дітей</a:t>
            </a:r>
            <a:r>
              <a:rPr lang="ru-RU" sz="2600" dirty="0"/>
              <a:t> </a:t>
            </a:r>
            <a:r>
              <a:rPr lang="ru-RU" sz="2600" dirty="0" err="1"/>
              <a:t>із</a:t>
            </a:r>
            <a:r>
              <a:rPr lang="ru-RU" sz="2600" dirty="0"/>
              <a:t> </a:t>
            </a:r>
            <a:r>
              <a:rPr lang="ru-RU" sz="2600" dirty="0" err="1"/>
              <a:t>соціально</a:t>
            </a:r>
            <a:r>
              <a:rPr lang="ru-RU" sz="2600" dirty="0"/>
              <a:t> </a:t>
            </a:r>
            <a:r>
              <a:rPr lang="ru-RU" sz="2600" dirty="0" err="1"/>
              <a:t>вразливих</a:t>
            </a:r>
            <a:r>
              <a:rPr lang="ru-RU" sz="2600" dirty="0"/>
              <a:t> </a:t>
            </a:r>
            <a:r>
              <a:rPr lang="ru-RU" sz="2600" dirty="0" err="1"/>
              <a:t>груп</a:t>
            </a:r>
            <a:endParaRPr lang="ru-RU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01776"/>
            <a:ext cx="8183880" cy="1051560"/>
          </a:xfrm>
        </p:spPr>
        <p:txBody>
          <a:bodyPr/>
          <a:lstStyle/>
          <a:p>
            <a:r>
              <a:rPr lang="uk-UA" dirty="0" smtClean="0"/>
              <a:t>Соціальна модель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400" dirty="0" smtClean="0"/>
              <a:t>більше пов'язана з дотриманням прав людини. Спрямована на зміни в суспільстві таким чином, щоб воно забезпечувало рівну участь своїх громадян у здійсненні своїх прав і давало їм таку можливість</a:t>
            </a:r>
            <a:endParaRPr lang="ru-RU" sz="3400" dirty="0"/>
          </a:p>
        </p:txBody>
      </p:sp>
      <p:pic>
        <p:nvPicPr>
          <p:cNvPr id="20482" name="Picture 2" descr="Картинки по запросу медична модель порушень розвитк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221088"/>
            <a:ext cx="2843808" cy="2222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22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Дитина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особливими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освітніми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потребами </a:t>
            </a:r>
            <a:r>
              <a:rPr lang="ru-RU" sz="3600" dirty="0" smtClean="0"/>
              <a:t>— </a:t>
            </a:r>
            <a:r>
              <a:rPr lang="ru-RU" sz="3600" dirty="0" err="1" smtClean="0"/>
              <a:t>це</a:t>
            </a:r>
            <a:r>
              <a:rPr lang="ru-RU" sz="3600" dirty="0" smtClean="0"/>
              <a:t> </a:t>
            </a:r>
            <a:r>
              <a:rPr lang="ru-RU" sz="3600" dirty="0" err="1" smtClean="0"/>
              <a:t>дитина</a:t>
            </a:r>
            <a:r>
              <a:rPr lang="ru-RU" sz="3600" dirty="0" smtClean="0"/>
              <a:t>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порушеннями</a:t>
            </a:r>
            <a:r>
              <a:rPr lang="ru-RU" sz="3600" dirty="0" smtClean="0"/>
              <a:t>, </a:t>
            </a:r>
            <a:r>
              <a:rPr lang="ru-RU" sz="3600" dirty="0" err="1" smtClean="0"/>
              <a:t>внаслідок</a:t>
            </a:r>
            <a:r>
              <a:rPr lang="ru-RU" sz="3600" dirty="0" smtClean="0"/>
              <a:t> </a:t>
            </a:r>
            <a:r>
              <a:rPr lang="ru-RU" sz="3600" dirty="0" err="1" smtClean="0"/>
              <a:t>яких</a:t>
            </a:r>
            <a:r>
              <a:rPr lang="ru-RU" sz="3600" dirty="0" smtClean="0"/>
              <a:t> до </a:t>
            </a:r>
            <a:r>
              <a:rPr lang="ru-RU" sz="3600" dirty="0" err="1" smtClean="0"/>
              <a:t>неї</a:t>
            </a:r>
            <a:r>
              <a:rPr lang="ru-RU" sz="3600" dirty="0" smtClean="0"/>
              <a:t> </a:t>
            </a:r>
            <a:r>
              <a:rPr lang="ru-RU" sz="3600" dirty="0" err="1" smtClean="0"/>
              <a:t>потрібно</a:t>
            </a:r>
            <a:r>
              <a:rPr lang="ru-RU" sz="3600" dirty="0" smtClean="0"/>
              <a:t> </a:t>
            </a:r>
            <a:r>
              <a:rPr lang="ru-RU" sz="3600" dirty="0" err="1" smtClean="0"/>
              <a:t>застосовувати</a:t>
            </a:r>
            <a:r>
              <a:rPr lang="ru-RU" sz="3600" dirty="0" smtClean="0"/>
              <a:t> </a:t>
            </a:r>
            <a:r>
              <a:rPr lang="ru-RU" sz="3600" dirty="0" err="1" smtClean="0"/>
              <a:t>особливі</a:t>
            </a:r>
            <a:r>
              <a:rPr lang="ru-RU" sz="3600" dirty="0" smtClean="0"/>
              <a:t> </a:t>
            </a:r>
            <a:r>
              <a:rPr lang="ru-RU" sz="3600" dirty="0" err="1" smtClean="0"/>
              <a:t>освітні</a:t>
            </a:r>
            <a:r>
              <a:rPr lang="ru-RU" sz="3600" dirty="0" smtClean="0"/>
              <a:t> </a:t>
            </a:r>
            <a:r>
              <a:rPr lang="ru-RU" sz="3600" dirty="0" err="1" smtClean="0"/>
              <a:t>програми</a:t>
            </a:r>
            <a:r>
              <a:rPr lang="ru-RU" sz="3600" dirty="0" smtClean="0"/>
              <a:t>, </a:t>
            </a:r>
            <a:r>
              <a:rPr lang="ru-RU" sz="3600" dirty="0" err="1" smtClean="0"/>
              <a:t>відмінні</a:t>
            </a:r>
            <a:r>
              <a:rPr lang="ru-RU" sz="3600" dirty="0" smtClean="0"/>
              <a:t>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стандартних</a:t>
            </a:r>
            <a:r>
              <a:rPr lang="ru-RU" sz="4000" dirty="0" smtClean="0"/>
              <a:t>. </a:t>
            </a:r>
            <a:endParaRPr lang="ru-RU" sz="4000" dirty="0"/>
          </a:p>
        </p:txBody>
      </p:sp>
      <p:pic>
        <p:nvPicPr>
          <p:cNvPr id="5122" name="Picture 2" descr="Картинки по запросу діти з особливими потреба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653136"/>
            <a:ext cx="7056784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135608"/>
            <a:ext cx="8183880" cy="82178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Виокремлюють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з: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327896" cy="5202904"/>
          </a:xfrm>
        </p:spPr>
        <p:txBody>
          <a:bodyPr>
            <a:normAutofit fontScale="92500"/>
          </a:bodyPr>
          <a:lstStyle/>
          <a:p>
            <a:pPr lvl="0" fontAlgn="base"/>
            <a:r>
              <a:rPr lang="ru-RU" dirty="0" err="1" smtClean="0"/>
              <a:t>порушеннями</a:t>
            </a:r>
            <a:r>
              <a:rPr lang="ru-RU" dirty="0" smtClean="0"/>
              <a:t> слуху (</a:t>
            </a:r>
            <a:r>
              <a:rPr lang="ru-RU" dirty="0" err="1" smtClean="0"/>
              <a:t>глухі</a:t>
            </a:r>
            <a:r>
              <a:rPr lang="ru-RU" dirty="0" smtClean="0"/>
              <a:t>, </a:t>
            </a:r>
            <a:r>
              <a:rPr lang="ru-RU" dirty="0" err="1" smtClean="0"/>
              <a:t>оглухлі</a:t>
            </a:r>
            <a:r>
              <a:rPr lang="ru-RU" dirty="0" smtClean="0"/>
              <a:t>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зниженим</a:t>
            </a:r>
            <a:r>
              <a:rPr lang="ru-RU" dirty="0" smtClean="0"/>
              <a:t> слухом);</a:t>
            </a:r>
          </a:p>
          <a:p>
            <a:pPr lvl="0" fontAlgn="base"/>
            <a:r>
              <a:rPr lang="ru-RU" dirty="0" err="1" smtClean="0"/>
              <a:t>порушеннями</a:t>
            </a:r>
            <a:r>
              <a:rPr lang="ru-RU" dirty="0" smtClean="0"/>
              <a:t> </a:t>
            </a:r>
            <a:r>
              <a:rPr lang="ru-RU" dirty="0" err="1" smtClean="0"/>
              <a:t>зору</a:t>
            </a:r>
            <a:r>
              <a:rPr lang="ru-RU" dirty="0" smtClean="0"/>
              <a:t> (</a:t>
            </a:r>
            <a:r>
              <a:rPr lang="ru-RU" dirty="0" err="1" smtClean="0"/>
              <a:t>сліпі</a:t>
            </a:r>
            <a:r>
              <a:rPr lang="ru-RU" dirty="0" smtClean="0"/>
              <a:t>, </a:t>
            </a:r>
            <a:r>
              <a:rPr lang="ru-RU" dirty="0" err="1" smtClean="0"/>
              <a:t>осліплі</a:t>
            </a:r>
            <a:r>
              <a:rPr lang="ru-RU" dirty="0" smtClean="0"/>
              <a:t>,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зниженим</a:t>
            </a:r>
            <a:r>
              <a:rPr lang="ru-RU" dirty="0" smtClean="0"/>
              <a:t> </a:t>
            </a:r>
            <a:r>
              <a:rPr lang="ru-RU" dirty="0" err="1" smtClean="0"/>
              <a:t>зором</a:t>
            </a:r>
            <a:r>
              <a:rPr lang="ru-RU" dirty="0" smtClean="0"/>
              <a:t>);</a:t>
            </a:r>
          </a:p>
          <a:p>
            <a:pPr lvl="0" fontAlgn="base"/>
            <a:r>
              <a:rPr lang="ru-RU" dirty="0" err="1" smtClean="0"/>
              <a:t>порушеннями</a:t>
            </a:r>
            <a:r>
              <a:rPr lang="ru-RU" dirty="0" smtClean="0"/>
              <a:t> </a:t>
            </a:r>
            <a:r>
              <a:rPr lang="ru-RU" dirty="0" err="1" smtClean="0"/>
              <a:t>інтелекту</a:t>
            </a:r>
            <a:r>
              <a:rPr lang="ru-RU" dirty="0" smtClean="0"/>
              <a:t> (</a:t>
            </a:r>
            <a:r>
              <a:rPr lang="ru-RU" dirty="0" err="1" smtClean="0"/>
              <a:t>розумово</a:t>
            </a:r>
            <a:r>
              <a:rPr lang="ru-RU" dirty="0" smtClean="0"/>
              <a:t> </a:t>
            </a:r>
            <a:r>
              <a:rPr lang="ru-RU" dirty="0" err="1" smtClean="0"/>
              <a:t>відсталі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затримкою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);</a:t>
            </a:r>
          </a:p>
          <a:p>
            <a:pPr lvl="0" fontAlgn="base"/>
            <a:r>
              <a:rPr lang="ru-RU" dirty="0" err="1" smtClean="0"/>
              <a:t>мовленнєвими</a:t>
            </a:r>
            <a:r>
              <a:rPr lang="ru-RU" dirty="0" smtClean="0"/>
              <a:t> </a:t>
            </a:r>
            <a:r>
              <a:rPr lang="ru-RU" dirty="0" err="1" smtClean="0"/>
              <a:t>порушеннями</a:t>
            </a:r>
            <a:r>
              <a:rPr lang="ru-RU" dirty="0" smtClean="0"/>
              <a:t>;</a:t>
            </a:r>
          </a:p>
          <a:p>
            <a:pPr lvl="0" fontAlgn="base"/>
            <a:r>
              <a:rPr lang="ru-RU" dirty="0" err="1" smtClean="0"/>
              <a:t>порушеннями</a:t>
            </a:r>
            <a:r>
              <a:rPr lang="ru-RU" dirty="0" smtClean="0"/>
              <a:t> </a:t>
            </a:r>
            <a:r>
              <a:rPr lang="ru-RU" dirty="0" err="1" smtClean="0"/>
              <a:t>опорно-рухового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;</a:t>
            </a:r>
          </a:p>
          <a:p>
            <a:pPr lvl="0" fontAlgn="base"/>
            <a:r>
              <a:rPr lang="ru-RU" dirty="0" smtClean="0"/>
              <a:t>складною структурою </a:t>
            </a:r>
            <a:r>
              <a:rPr lang="ru-RU" dirty="0" err="1" smtClean="0"/>
              <a:t>порушень</a:t>
            </a:r>
            <a:r>
              <a:rPr lang="ru-RU" dirty="0" smtClean="0"/>
              <a:t> (</a:t>
            </a:r>
            <a:r>
              <a:rPr lang="ru-RU" dirty="0" err="1" smtClean="0"/>
              <a:t>розумово</a:t>
            </a:r>
            <a:r>
              <a:rPr lang="ru-RU" dirty="0" smtClean="0"/>
              <a:t> </a:t>
            </a:r>
            <a:r>
              <a:rPr lang="ru-RU" dirty="0" err="1" smtClean="0"/>
              <a:t>відсталі</a:t>
            </a:r>
            <a:r>
              <a:rPr lang="ru-RU" dirty="0" smtClean="0"/>
              <a:t> </a:t>
            </a:r>
            <a:r>
              <a:rPr lang="ru-RU" dirty="0" err="1" smtClean="0"/>
              <a:t>сліпі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глухі</a:t>
            </a:r>
            <a:r>
              <a:rPr lang="ru-RU" dirty="0" smtClean="0"/>
              <a:t>; </a:t>
            </a:r>
            <a:r>
              <a:rPr lang="ru-RU" dirty="0" err="1" smtClean="0"/>
              <a:t>сліпоглухонімі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.);</a:t>
            </a:r>
          </a:p>
          <a:p>
            <a:r>
              <a:rPr lang="ru-RU" dirty="0" err="1" smtClean="0"/>
              <a:t>емоційно-вольовими</a:t>
            </a:r>
            <a:r>
              <a:rPr lang="ru-RU" dirty="0" smtClean="0"/>
              <a:t> </a:t>
            </a:r>
            <a:r>
              <a:rPr lang="ru-RU" dirty="0" err="1" smtClean="0"/>
              <a:t>порушеннями</a:t>
            </a:r>
            <a:endParaRPr lang="ru-RU" dirty="0" smtClean="0"/>
          </a:p>
          <a:p>
            <a:r>
              <a:rPr lang="ru-RU" dirty="0" smtClean="0"/>
              <a:t>та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аутизмом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77836"/>
            <a:ext cx="8183880" cy="1051560"/>
          </a:xfrm>
        </p:spPr>
        <p:txBody>
          <a:bodyPr/>
          <a:lstStyle/>
          <a:p>
            <a:r>
              <a:rPr lang="ru-RU" dirty="0" err="1" smtClean="0"/>
              <a:t>Мовленнєві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дисфонія</a:t>
            </a:r>
            <a:r>
              <a:rPr lang="ru-RU" dirty="0" smtClean="0"/>
              <a:t> та </a:t>
            </a:r>
            <a:r>
              <a:rPr lang="ru-RU" dirty="0" err="1" smtClean="0"/>
              <a:t>афонія</a:t>
            </a:r>
            <a:r>
              <a:rPr lang="ru-RU" dirty="0" smtClean="0"/>
              <a:t> (</a:t>
            </a:r>
            <a:r>
              <a:rPr lang="ru-RU" dirty="0" err="1" smtClean="0"/>
              <a:t>порушення</a:t>
            </a:r>
            <a:r>
              <a:rPr lang="ru-RU" dirty="0" smtClean="0"/>
              <a:t> голосу); </a:t>
            </a:r>
          </a:p>
          <a:p>
            <a:r>
              <a:rPr lang="ru-RU" dirty="0" err="1" smtClean="0"/>
              <a:t>ринолалія</a:t>
            </a:r>
            <a:r>
              <a:rPr lang="ru-RU" dirty="0" smtClean="0"/>
              <a:t> (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звуковимови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тембру голосу, </a:t>
            </a:r>
            <a:r>
              <a:rPr lang="ru-RU" dirty="0" err="1" smtClean="0"/>
              <a:t>пов'язане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вродженим</a:t>
            </a:r>
            <a:r>
              <a:rPr lang="ru-RU" dirty="0" smtClean="0"/>
              <a:t> дефектом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артикуляційного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дизартрія</a:t>
            </a:r>
            <a:r>
              <a:rPr lang="ru-RU" dirty="0" smtClean="0"/>
              <a:t> (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звуковимови</a:t>
            </a:r>
            <a:r>
              <a:rPr lang="ru-RU" dirty="0" smtClean="0"/>
              <a:t> та </a:t>
            </a:r>
            <a:r>
              <a:rPr lang="ru-RU" dirty="0" err="1" smtClean="0"/>
              <a:t>мелодико-інтонаційної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</a:t>
            </a:r>
            <a:r>
              <a:rPr lang="ru-RU" dirty="0" err="1" smtClean="0"/>
              <a:t>зумовлені</a:t>
            </a:r>
            <a:r>
              <a:rPr lang="ru-RU" dirty="0" smtClean="0"/>
              <a:t> </a:t>
            </a:r>
            <a:r>
              <a:rPr lang="ru-RU" dirty="0" err="1" smtClean="0"/>
              <a:t>недостатністю</a:t>
            </a:r>
            <a:r>
              <a:rPr lang="ru-RU" dirty="0" smtClean="0"/>
              <a:t> </a:t>
            </a:r>
            <a:r>
              <a:rPr lang="ru-RU" dirty="0" err="1" smtClean="0"/>
              <a:t>іннервації</a:t>
            </a:r>
            <a:r>
              <a:rPr lang="ru-RU" dirty="0" smtClean="0"/>
              <a:t> </a:t>
            </a:r>
            <a:r>
              <a:rPr lang="ru-RU" dirty="0" err="1" smtClean="0"/>
              <a:t>м'язів</a:t>
            </a:r>
            <a:r>
              <a:rPr lang="ru-RU" dirty="0" smtClean="0"/>
              <a:t> </a:t>
            </a:r>
            <a:r>
              <a:rPr lang="ru-RU" dirty="0" err="1" smtClean="0"/>
              <a:t>артикуляційного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алалія</a:t>
            </a:r>
            <a:r>
              <a:rPr lang="ru-RU" dirty="0" smtClean="0"/>
              <a:t> (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недорозвиток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у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зумовлене</a:t>
            </a:r>
            <a:r>
              <a:rPr lang="ru-RU" dirty="0" smtClean="0"/>
              <a:t> </a:t>
            </a:r>
            <a:r>
              <a:rPr lang="ru-RU" dirty="0" err="1" smtClean="0"/>
              <a:t>органічним</a:t>
            </a:r>
            <a:r>
              <a:rPr lang="ru-RU" dirty="0" smtClean="0"/>
              <a:t> </a:t>
            </a:r>
            <a:r>
              <a:rPr lang="ru-RU" dirty="0" err="1" smtClean="0"/>
              <a:t>ураженням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афазія</a:t>
            </a:r>
            <a:r>
              <a:rPr lang="ru-RU" dirty="0" smtClean="0"/>
              <a:t> (</a:t>
            </a:r>
            <a:r>
              <a:rPr lang="ru-RU" dirty="0" err="1" smtClean="0"/>
              <a:t>повна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часткова</a:t>
            </a:r>
            <a:r>
              <a:rPr lang="ru-RU" dirty="0" smtClean="0"/>
              <a:t>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, </a:t>
            </a:r>
            <a:r>
              <a:rPr lang="ru-RU" dirty="0" err="1" smtClean="0"/>
              <a:t>спричинена</a:t>
            </a:r>
            <a:r>
              <a:rPr lang="ru-RU" dirty="0" smtClean="0"/>
              <a:t> </a:t>
            </a:r>
            <a:r>
              <a:rPr lang="ru-RU" dirty="0" err="1" smtClean="0"/>
              <a:t>органічним</a:t>
            </a:r>
            <a:r>
              <a:rPr lang="ru-RU" dirty="0" smtClean="0"/>
              <a:t> </a:t>
            </a:r>
            <a:r>
              <a:rPr lang="ru-RU" dirty="0" err="1" smtClean="0"/>
              <a:t>локальним</a:t>
            </a:r>
            <a:r>
              <a:rPr lang="ru-RU" dirty="0" smtClean="0"/>
              <a:t> </a:t>
            </a:r>
            <a:r>
              <a:rPr lang="ru-RU" dirty="0" err="1" smtClean="0"/>
              <a:t>ураженням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порушення</a:t>
            </a:r>
            <a:r>
              <a:rPr lang="ru-RU" dirty="0" smtClean="0"/>
              <a:t> письма (</a:t>
            </a:r>
            <a:r>
              <a:rPr lang="ru-RU" dirty="0" err="1" smtClean="0"/>
              <a:t>дисграфія</a:t>
            </a:r>
            <a:r>
              <a:rPr lang="ru-RU" dirty="0" smtClean="0"/>
              <a:t>) та </a:t>
            </a:r>
            <a:r>
              <a:rPr lang="ru-RU" dirty="0" err="1" smtClean="0"/>
              <a:t>читання</a:t>
            </a:r>
            <a:r>
              <a:rPr lang="ru-RU" dirty="0" smtClean="0"/>
              <a:t> (</a:t>
            </a:r>
            <a:r>
              <a:rPr lang="ru-RU" dirty="0" err="1" smtClean="0"/>
              <a:t>дислексія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дислалія</a:t>
            </a:r>
            <a:r>
              <a:rPr lang="ru-RU" dirty="0" smtClean="0"/>
              <a:t> (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звуковимови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недорозвиток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заїкання</a:t>
            </a:r>
            <a:endParaRPr lang="ru-RU" dirty="0"/>
          </a:p>
        </p:txBody>
      </p:sp>
      <p:pic>
        <p:nvPicPr>
          <p:cNvPr id="2050" name="Picture 2" descr="http://fotosmail.ru/uploads/posts/2014-02/1391938438_logo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736315"/>
            <a:ext cx="2143140" cy="12644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785818"/>
          </a:xfrm>
        </p:spPr>
        <p:txBody>
          <a:bodyPr>
            <a:normAutofit/>
          </a:bodyPr>
          <a:lstStyle/>
          <a:p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ЗПР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30352"/>
            <a:ext cx="8429684" cy="532754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Конституціонального</a:t>
            </a:r>
            <a:r>
              <a:rPr lang="ru-RU" b="1" dirty="0" smtClean="0"/>
              <a:t> та соматогенного </a:t>
            </a:r>
            <a:r>
              <a:rPr lang="ru-RU" b="1" dirty="0" err="1" smtClean="0"/>
              <a:t>походження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мініатюрна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зовні</a:t>
            </a:r>
            <a:r>
              <a:rPr lang="ru-RU" dirty="0" smtClean="0"/>
              <a:t> </a:t>
            </a:r>
            <a:r>
              <a:rPr lang="ru-RU" dirty="0" err="1" smtClean="0"/>
              <a:t>тендітна</a:t>
            </a:r>
            <a:r>
              <a:rPr lang="ru-RU" dirty="0" smtClean="0"/>
              <a:t>, структура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емоційно-вольової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ранньому</a:t>
            </a:r>
            <a:r>
              <a:rPr lang="ru-RU" dirty="0" smtClean="0"/>
              <a:t> </a:t>
            </a:r>
            <a:r>
              <a:rPr lang="ru-RU" dirty="0" err="1" smtClean="0"/>
              <a:t>вікові</a:t>
            </a:r>
            <a:r>
              <a:rPr lang="ru-RU" dirty="0" smtClean="0"/>
              <a:t>, </a:t>
            </a:r>
            <a:r>
              <a:rPr lang="ru-RU" dirty="0" err="1" smtClean="0"/>
              <a:t>часті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 </a:t>
            </a:r>
            <a:r>
              <a:rPr lang="ru-RU" dirty="0" err="1" smtClean="0"/>
              <a:t>знижують</a:t>
            </a:r>
            <a:r>
              <a:rPr lang="ru-RU" dirty="0" smtClean="0"/>
              <a:t> </a:t>
            </a:r>
            <a:r>
              <a:rPr lang="ru-RU" dirty="0" err="1" smtClean="0"/>
              <a:t>вимогливість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,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слабкість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знижує</a:t>
            </a:r>
            <a:r>
              <a:rPr lang="ru-RU" dirty="0" smtClean="0"/>
              <a:t>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, </a:t>
            </a:r>
            <a:r>
              <a:rPr lang="ru-RU" dirty="0" err="1" smtClean="0"/>
              <a:t>гальмує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пізнавальної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Психогенного </a:t>
            </a:r>
            <a:r>
              <a:rPr lang="ru-RU" b="1" dirty="0" err="1" smtClean="0"/>
              <a:t>походження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невідповідними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.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затримується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обмеження</a:t>
            </a:r>
            <a:r>
              <a:rPr lang="ru-RU" dirty="0" smtClean="0"/>
              <a:t> комплексу </a:t>
            </a:r>
            <a:r>
              <a:rPr lang="ru-RU" dirty="0" err="1" smtClean="0"/>
              <a:t>подразнень</a:t>
            </a:r>
            <a:r>
              <a:rPr lang="ru-RU" dirty="0" smtClean="0"/>
              <a:t>,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надходить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оточуючого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Церебрально-органічного</a:t>
            </a:r>
            <a:r>
              <a:rPr lang="ru-RU" b="1" dirty="0" smtClean="0"/>
              <a:t> </a:t>
            </a:r>
            <a:r>
              <a:rPr lang="ru-RU" b="1" dirty="0" err="1" smtClean="0"/>
              <a:t>походження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ураженням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патологічних</a:t>
            </a:r>
            <a:r>
              <a:rPr lang="ru-RU" dirty="0" smtClean="0"/>
              <a:t>.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зниженою</a:t>
            </a:r>
            <a:r>
              <a:rPr lang="ru-RU" dirty="0" smtClean="0"/>
              <a:t> </a:t>
            </a:r>
            <a:r>
              <a:rPr lang="ru-RU" dirty="0" err="1" smtClean="0"/>
              <a:t>научуваністю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огляду</a:t>
            </a:r>
            <a:r>
              <a:rPr lang="ru-RU" dirty="0" smtClean="0"/>
              <a:t> на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розумового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у </a:t>
            </a:r>
            <a:r>
              <a:rPr lang="ru-RU" dirty="0" err="1" smtClean="0"/>
              <a:t>труднощах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навчального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пізнавального</a:t>
            </a:r>
            <a:r>
              <a:rPr lang="ru-RU" dirty="0" smtClean="0"/>
              <a:t> </a:t>
            </a:r>
            <a:r>
              <a:rPr lang="ru-RU" dirty="0" err="1" smtClean="0"/>
              <a:t>інтересу</a:t>
            </a:r>
            <a:r>
              <a:rPr lang="ru-RU" dirty="0" smtClean="0"/>
              <a:t> та </a:t>
            </a:r>
            <a:r>
              <a:rPr lang="ru-RU" dirty="0" err="1" smtClean="0"/>
              <a:t>мотивації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796</TotalTime>
  <Words>1128</Words>
  <Application>Microsoft Office PowerPoint</Application>
  <PresentationFormat>Экран (4:3)</PresentationFormat>
  <Paragraphs>100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ДІТИ З ОСОБЛИВИМИ ОСВІТНІМИ ПОТРЕБАМИ</vt:lpstr>
      <vt:lpstr>Презентация PowerPoint</vt:lpstr>
      <vt:lpstr>Медична модель</vt:lpstr>
      <vt:lpstr>Презентация PowerPoint</vt:lpstr>
      <vt:lpstr>Соціальна модель</vt:lpstr>
      <vt:lpstr>Презентация PowerPoint</vt:lpstr>
      <vt:lpstr>Виокремлюють такі категорії дітей з: </vt:lpstr>
      <vt:lpstr>Мовленнєві порушення </vt:lpstr>
      <vt:lpstr>Діти із ЗПР</vt:lpstr>
      <vt:lpstr>Діти із порушенням зору</vt:lpstr>
      <vt:lpstr>Діти  із порушенням слуху</vt:lpstr>
      <vt:lpstr>Діти із порушенням ОРА</vt:lpstr>
      <vt:lpstr>Діти із гіперактивністю та дефіцитом уваги</vt:lpstr>
      <vt:lpstr>Діти з раннім дитячим аутизмом (неконтактні діти)</vt:lpstr>
      <vt:lpstr>Психічний інфантилізм</vt:lpstr>
      <vt:lpstr>Діти з ММД</vt:lpstr>
      <vt:lpstr>Гіпердинамічний синдром</vt:lpstr>
      <vt:lpstr>Форми допомоги</vt:lpstr>
      <vt:lpstr>Нормативна база</vt:lpstr>
      <vt:lpstr>Нормативна база  інклюзивного навчання</vt:lpstr>
      <vt:lpstr>Психологічна характеристика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ДІТИ З ОСОБЛИВИМИ ОСВІТНІМИ ПОТРЕБМИ</dc:title>
  <dc:creator>LJUBCHIK</dc:creator>
  <cp:lastModifiedBy>Admin</cp:lastModifiedBy>
  <cp:revision>38</cp:revision>
  <dcterms:created xsi:type="dcterms:W3CDTF">2016-11-14T20:22:56Z</dcterms:created>
  <dcterms:modified xsi:type="dcterms:W3CDTF">2016-11-18T15:35:52Z</dcterms:modified>
</cp:coreProperties>
</file>